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319" r:id="rId2"/>
    <p:sldId id="320" r:id="rId3"/>
    <p:sldId id="324" r:id="rId4"/>
    <p:sldId id="325" r:id="rId5"/>
    <p:sldId id="326" r:id="rId6"/>
    <p:sldId id="327" r:id="rId7"/>
    <p:sldId id="328" r:id="rId8"/>
    <p:sldId id="329" r:id="rId9"/>
    <p:sldId id="330" r:id="rId10"/>
    <p:sldId id="331" r:id="rId11"/>
    <p:sldId id="332" r:id="rId12"/>
    <p:sldId id="407" r:id="rId13"/>
    <p:sldId id="408" r:id="rId14"/>
    <p:sldId id="409" r:id="rId15"/>
    <p:sldId id="410" r:id="rId16"/>
    <p:sldId id="411" r:id="rId17"/>
    <p:sldId id="333" r:id="rId18"/>
    <p:sldId id="335" r:id="rId19"/>
    <p:sldId id="412" r:id="rId20"/>
    <p:sldId id="413" r:id="rId21"/>
    <p:sldId id="334" r:id="rId22"/>
    <p:sldId id="336" r:id="rId23"/>
    <p:sldId id="337" r:id="rId24"/>
    <p:sldId id="338" r:id="rId25"/>
    <p:sldId id="339" r:id="rId26"/>
    <p:sldId id="340" r:id="rId27"/>
    <p:sldId id="341" r:id="rId28"/>
    <p:sldId id="342" r:id="rId29"/>
    <p:sldId id="343" r:id="rId30"/>
    <p:sldId id="344" r:id="rId31"/>
    <p:sldId id="345" r:id="rId32"/>
    <p:sldId id="346" r:id="rId33"/>
    <p:sldId id="347" r:id="rId34"/>
    <p:sldId id="348" r:id="rId35"/>
    <p:sldId id="349" r:id="rId36"/>
    <p:sldId id="350" r:id="rId37"/>
    <p:sldId id="351" r:id="rId38"/>
    <p:sldId id="359" r:id="rId39"/>
    <p:sldId id="360" r:id="rId40"/>
    <p:sldId id="361" r:id="rId41"/>
    <p:sldId id="362" r:id="rId42"/>
    <p:sldId id="368" r:id="rId43"/>
    <p:sldId id="369" r:id="rId44"/>
    <p:sldId id="370" r:id="rId45"/>
    <p:sldId id="379" r:id="rId46"/>
    <p:sldId id="424" r:id="rId47"/>
    <p:sldId id="425" r:id="rId48"/>
    <p:sldId id="426" r:id="rId49"/>
    <p:sldId id="380" r:id="rId50"/>
    <p:sldId id="381" r:id="rId51"/>
    <p:sldId id="382" r:id="rId52"/>
    <p:sldId id="384" r:id="rId53"/>
    <p:sldId id="385" r:id="rId54"/>
    <p:sldId id="386" r:id="rId55"/>
    <p:sldId id="387" r:id="rId56"/>
    <p:sldId id="388" r:id="rId57"/>
    <p:sldId id="389" r:id="rId58"/>
    <p:sldId id="390" r:id="rId59"/>
    <p:sldId id="391" r:id="rId60"/>
    <p:sldId id="393" r:id="rId61"/>
    <p:sldId id="394" r:id="rId62"/>
    <p:sldId id="395" r:id="rId63"/>
    <p:sldId id="396" r:id="rId64"/>
    <p:sldId id="397" r:id="rId65"/>
    <p:sldId id="399" r:id="rId66"/>
    <p:sldId id="401" r:id="rId6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079" autoAdjust="0"/>
  </p:normalViewPr>
  <p:slideViewPr>
    <p:cSldViewPr>
      <p:cViewPr varScale="1">
        <p:scale>
          <a:sx n="97" d="100"/>
          <a:sy n="97" d="100"/>
        </p:scale>
        <p:origin x="2004" y="84"/>
      </p:cViewPr>
      <p:guideLst>
        <p:guide orient="horz" pos="2160"/>
        <p:guide pos="2880"/>
      </p:guideLst>
    </p:cSldViewPr>
  </p:slideViewPr>
  <p:notesTextViewPr>
    <p:cViewPr>
      <p:scale>
        <a:sx n="1" d="1"/>
        <a:sy n="1" d="1"/>
      </p:scale>
      <p:origin x="0" y="0"/>
    </p:cViewPr>
  </p:notesTextViewPr>
  <p:sorterViewPr>
    <p:cViewPr varScale="1">
      <p:scale>
        <a:sx n="1" d="1"/>
        <a:sy n="1" d="1"/>
      </p:scale>
      <p:origin x="0" y="-1185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BCC87C-E94B-427B-BDE8-57E20C77FA8F}" type="datetimeFigureOut">
              <a:rPr lang="zh-TW" altLang="en-US" smtClean="0"/>
              <a:t>2025/5/5</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7A6092-3CE3-4A6A-A16A-7BE374F531D7}" type="slidenum">
              <a:rPr lang="zh-TW" altLang="en-US" smtClean="0"/>
              <a:t>‹#›</a:t>
            </a:fld>
            <a:endParaRPr lang="zh-TW" altLang="en-US"/>
          </a:p>
        </p:txBody>
      </p:sp>
    </p:spTree>
    <p:extLst>
      <p:ext uri="{BB962C8B-B14F-4D97-AF65-F5344CB8AC3E}">
        <p14:creationId xmlns:p14="http://schemas.microsoft.com/office/powerpoint/2010/main" val="352274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135C0E56-0770-4F7A-BFB7-998D33463B47}" type="datetime1">
              <a:rPr lang="zh-TW" altLang="en-US" smtClean="0"/>
              <a:t>2025/5/5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3042713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6FB9E6EA-1DD9-4ECB-B0AE-ECDD55DCB7B9}" type="datetime1">
              <a:rPr lang="zh-TW" altLang="en-US" smtClean="0"/>
              <a:t>2025/5/5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345217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FE8F5665-C384-440C-BFB6-51D86C626037}" type="datetime1">
              <a:rPr lang="zh-TW" altLang="en-US" smtClean="0"/>
              <a:t>2025/5/5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167135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8502DA0-AD30-47EB-B195-5C19D0E6B62A}" type="datetime1">
              <a:rPr lang="zh-TW" altLang="en-US" smtClean="0"/>
              <a:t>2025/5/5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3638041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B447BD80-48ED-4F1B-B6A6-F0D5712798D6}" type="datetime1">
              <a:rPr lang="zh-TW" altLang="en-US" smtClean="0"/>
              <a:t>2025/5/5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1518654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DF896B3B-293F-4338-8229-055E4138175A}" type="datetime1">
              <a:rPr lang="zh-TW" altLang="en-US" smtClean="0"/>
              <a:t>2025/5/5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1546082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3E687371-512A-4390-B7C9-E3B17AAB9EB0}" type="datetime1">
              <a:rPr lang="zh-TW" altLang="en-US" smtClean="0"/>
              <a:t>2025/5/5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2014241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E650AD65-CF34-404B-9B94-6ACDE9F4B97A}" type="datetime1">
              <a:rPr lang="zh-TW" altLang="en-US" smtClean="0"/>
              <a:t>2025/5/5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2374681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68C35C1-672E-4467-A1FF-9852BDF79299}" type="datetime1">
              <a:rPr lang="zh-TW" altLang="en-US" smtClean="0"/>
              <a:t>2025/5/5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2561069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EAA22739-838B-489F-B5B3-FA79B8FFD0D1}" type="datetime1">
              <a:rPr lang="zh-TW" altLang="en-US" smtClean="0"/>
              <a:t>2025/5/5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4007964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982F3B56-3BAD-4F76-A72D-E4CF54CEF9AD}" type="datetime1">
              <a:rPr lang="zh-TW" altLang="en-US" smtClean="0"/>
              <a:t>2025/5/5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1431027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3000" r="-3000"/>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73B2AE-69AA-4419-9AD0-C82EF03EFA48}" type="datetime1">
              <a:rPr lang="zh-TW" altLang="en-US" smtClean="0"/>
              <a:t>2025/5/5</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2734940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kaggle.com/thomasnelson/working-with-dna-sequence-data-for-ml" TargetMode="Externa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79976" y="2780928"/>
            <a:ext cx="7772400" cy="1470025"/>
          </a:xfrm>
        </p:spPr>
        <p:txBody>
          <a:bodyPr>
            <a:normAutofit/>
          </a:bodyPr>
          <a:lstStyle/>
          <a:p>
            <a:r>
              <a:rPr lang="zh-TW" altLang="en-US" dirty="0"/>
              <a:t>遞歸神經網絡</a:t>
            </a:r>
            <a:br>
              <a:rPr lang="en-US" altLang="zh-TW" dirty="0"/>
            </a:br>
            <a:r>
              <a:rPr lang="en-US" altLang="zh-TW" sz="3600" b="1" dirty="0">
                <a:solidFill>
                  <a:srgbClr val="FF0000"/>
                </a:solidFill>
                <a:effectLst>
                  <a:outerShdw blurRad="38100" dist="38100" dir="2700000" algn="tl">
                    <a:srgbClr val="000000">
                      <a:alpha val="43137"/>
                    </a:srgbClr>
                  </a:outerShdw>
                </a:effectLst>
              </a:rPr>
              <a:t>Recurrent</a:t>
            </a:r>
            <a:r>
              <a:rPr lang="zh-TW" altLang="en-US" sz="3600" b="1" dirty="0">
                <a:solidFill>
                  <a:srgbClr val="FF0000"/>
                </a:solidFill>
                <a:effectLst>
                  <a:outerShdw blurRad="38100" dist="38100" dir="2700000" algn="tl">
                    <a:srgbClr val="000000">
                      <a:alpha val="43137"/>
                    </a:srgbClr>
                  </a:outerShdw>
                </a:effectLst>
              </a:rPr>
              <a:t> </a:t>
            </a:r>
            <a:r>
              <a:rPr lang="en-US" altLang="zh-TW" sz="3600" dirty="0"/>
              <a:t>Neural Network</a:t>
            </a:r>
            <a:endParaRPr lang="zh-TW" altLang="en-US" sz="3600" dirty="0"/>
          </a:p>
        </p:txBody>
      </p:sp>
      <p:sp>
        <p:nvSpPr>
          <p:cNvPr id="5" name="投影片編號版面配置區 4"/>
          <p:cNvSpPr>
            <a:spLocks noGrp="1"/>
          </p:cNvSpPr>
          <p:nvPr>
            <p:ph type="sldNum" sz="quarter" idx="12"/>
          </p:nvPr>
        </p:nvSpPr>
        <p:spPr/>
        <p:txBody>
          <a:bodyPr/>
          <a:lstStyle/>
          <a:p>
            <a:fld id="{1C9828DB-DA40-4A60-9D03-5C770DCC3DDB}" type="slidenum">
              <a:rPr lang="zh-TW" altLang="en-US" smtClean="0"/>
              <a:t>1</a:t>
            </a:fld>
            <a:endParaRPr lang="zh-TW" altLang="en-US"/>
          </a:p>
        </p:txBody>
      </p:sp>
    </p:spTree>
    <p:extLst>
      <p:ext uri="{BB962C8B-B14F-4D97-AF65-F5344CB8AC3E}">
        <p14:creationId xmlns:p14="http://schemas.microsoft.com/office/powerpoint/2010/main" val="1170745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692696"/>
            <a:ext cx="8229600" cy="724942"/>
          </a:xfrm>
        </p:spPr>
        <p:txBody>
          <a:bodyPr>
            <a:normAutofit/>
          </a:bodyPr>
          <a:lstStyle/>
          <a:p>
            <a:r>
              <a:rPr lang="en-US" altLang="zh-TW" sz="3200" dirty="0" err="1"/>
              <a:t>Kaggle</a:t>
            </a:r>
            <a:r>
              <a:rPr lang="en-US" altLang="zh-TW" sz="3200" dirty="0"/>
              <a:t> Earthquake Prediction Challenge</a:t>
            </a:r>
            <a:endParaRPr lang="zh-TW" altLang="en-US" sz="3200" dirty="0"/>
          </a:p>
        </p:txBody>
      </p:sp>
      <p:sp>
        <p:nvSpPr>
          <p:cNvPr id="4" name="矩形 3"/>
          <p:cNvSpPr/>
          <p:nvPr/>
        </p:nvSpPr>
        <p:spPr>
          <a:xfrm>
            <a:off x="628650" y="5683645"/>
            <a:ext cx="6765637" cy="369332"/>
          </a:xfrm>
          <a:prstGeom prst="rect">
            <a:avLst/>
          </a:prstGeom>
        </p:spPr>
        <p:txBody>
          <a:bodyPr wrap="square">
            <a:spAutoFit/>
          </a:bodyPr>
          <a:lstStyle/>
          <a:p>
            <a:r>
              <a:rPr lang="en-US" altLang="zh-TW" dirty="0"/>
              <a:t>https://github.com/llSourcell/Kaggle_Earthquake_challenge</a:t>
            </a:r>
            <a:endParaRPr lang="zh-TW" altLang="en-US" dirty="0"/>
          </a:p>
        </p:txBody>
      </p:sp>
      <p:pic>
        <p:nvPicPr>
          <p:cNvPr id="7" name="內容版面配置區 6"/>
          <p:cNvPicPr>
            <a:picLocks noGrp="1" noChangeAspect="1"/>
          </p:cNvPicPr>
          <p:nvPr>
            <p:ph idx="1"/>
          </p:nvPr>
        </p:nvPicPr>
        <p:blipFill>
          <a:blip r:embed="rId2"/>
          <a:stretch>
            <a:fillRect/>
          </a:stretch>
        </p:blipFill>
        <p:spPr>
          <a:xfrm>
            <a:off x="480868" y="2270850"/>
            <a:ext cx="8462960" cy="2372793"/>
          </a:xfrm>
          <a:prstGeom prst="rect">
            <a:avLst/>
          </a:prstGeom>
        </p:spPr>
      </p:pic>
      <p:sp>
        <p:nvSpPr>
          <p:cNvPr id="9" name="矩形 8"/>
          <p:cNvSpPr/>
          <p:nvPr/>
        </p:nvSpPr>
        <p:spPr>
          <a:xfrm>
            <a:off x="628650" y="1812745"/>
            <a:ext cx="6931891" cy="369332"/>
          </a:xfrm>
          <a:prstGeom prst="rect">
            <a:avLst/>
          </a:prstGeom>
        </p:spPr>
        <p:txBody>
          <a:bodyPr wrap="square">
            <a:spAutoFit/>
          </a:bodyPr>
          <a:lstStyle/>
          <a:p>
            <a:r>
              <a:rPr lang="en-US" altLang="zh-TW" dirty="0"/>
              <a:t>https://www.kaggle.com/c/LANL-Earthquake-Prediction/data</a:t>
            </a:r>
            <a:endParaRPr lang="zh-TW" altLang="en-US" dirty="0"/>
          </a:p>
        </p:txBody>
      </p:sp>
      <p:sp>
        <p:nvSpPr>
          <p:cNvPr id="10" name="矩形 9"/>
          <p:cNvSpPr/>
          <p:nvPr/>
        </p:nvSpPr>
        <p:spPr>
          <a:xfrm>
            <a:off x="628650" y="4794312"/>
            <a:ext cx="3717684" cy="369332"/>
          </a:xfrm>
          <a:prstGeom prst="rect">
            <a:avLst/>
          </a:prstGeom>
        </p:spPr>
        <p:txBody>
          <a:bodyPr wrap="none">
            <a:spAutoFit/>
          </a:bodyPr>
          <a:lstStyle/>
          <a:p>
            <a:r>
              <a:rPr lang="en-US" altLang="zh-TW" dirty="0"/>
              <a:t>https://github.com/Kaggle/kaggle-api</a:t>
            </a:r>
            <a:endParaRPr lang="zh-TW" altLang="en-US" dirty="0"/>
          </a:p>
        </p:txBody>
      </p:sp>
      <p:sp>
        <p:nvSpPr>
          <p:cNvPr id="11" name="矩形 10"/>
          <p:cNvSpPr/>
          <p:nvPr/>
        </p:nvSpPr>
        <p:spPr>
          <a:xfrm>
            <a:off x="628650" y="5314313"/>
            <a:ext cx="5273386" cy="369332"/>
          </a:xfrm>
          <a:prstGeom prst="rect">
            <a:avLst/>
          </a:prstGeom>
        </p:spPr>
        <p:txBody>
          <a:bodyPr wrap="square">
            <a:spAutoFit/>
          </a:bodyPr>
          <a:lstStyle/>
          <a:p>
            <a:r>
              <a:rPr lang="en-US" altLang="zh-TW" dirty="0"/>
              <a:t>https://www.youtube.com/watch?v=TffGdSsWKlA</a:t>
            </a:r>
            <a:endParaRPr lang="zh-TW" altLang="en-US" dirty="0"/>
          </a:p>
        </p:txBody>
      </p:sp>
      <p:sp>
        <p:nvSpPr>
          <p:cNvPr id="12" name="矩形 11"/>
          <p:cNvSpPr/>
          <p:nvPr/>
        </p:nvSpPr>
        <p:spPr>
          <a:xfrm>
            <a:off x="1973661" y="6160699"/>
            <a:ext cx="6274412" cy="646331"/>
          </a:xfrm>
          <a:prstGeom prst="rect">
            <a:avLst/>
          </a:prstGeom>
        </p:spPr>
        <p:txBody>
          <a:bodyPr wrap="square">
            <a:spAutoFit/>
          </a:bodyPr>
          <a:lstStyle/>
          <a:p>
            <a:r>
              <a:rPr lang="en-US" altLang="zh-TW" dirty="0" err="1"/>
              <a:t>Kaggle_challenges</a:t>
            </a:r>
            <a:r>
              <a:rPr lang="en-US" altLang="zh-TW" dirty="0"/>
              <a:t>/LANL_Earthquake_Challenge_DNN_1D_CNN_LSTM_with_TPU.ipynb</a:t>
            </a:r>
            <a:endParaRPr lang="zh-TW" altLang="en-US" dirty="0"/>
          </a:p>
        </p:txBody>
      </p:sp>
      <p:sp>
        <p:nvSpPr>
          <p:cNvPr id="5" name="矩形 4"/>
          <p:cNvSpPr/>
          <p:nvPr/>
        </p:nvSpPr>
        <p:spPr>
          <a:xfrm>
            <a:off x="711777" y="6160699"/>
            <a:ext cx="1261884" cy="584775"/>
          </a:xfrm>
          <a:prstGeom prst="rect">
            <a:avLst/>
          </a:prstGeom>
          <a:solidFill>
            <a:schemeClr val="tx1">
              <a:lumMod val="95000"/>
              <a:lumOff val="5000"/>
            </a:schemeClr>
          </a:solidFill>
        </p:spPr>
        <p:txBody>
          <a:bodyPr wrap="none">
            <a:spAutoFit/>
          </a:bodyPr>
          <a:lstStyle/>
          <a:p>
            <a:r>
              <a:rPr lang="en-US" altLang="zh-TW" sz="3200" dirty="0">
                <a:solidFill>
                  <a:schemeClr val="bg1"/>
                </a:solidFill>
              </a:rPr>
              <a:t>DEMO</a:t>
            </a:r>
            <a:endParaRPr lang="zh-TW" altLang="en-US" sz="3200" dirty="0">
              <a:solidFill>
                <a:schemeClr val="bg1"/>
              </a:solidFill>
            </a:endParaRPr>
          </a:p>
        </p:txBody>
      </p:sp>
    </p:spTree>
    <p:extLst>
      <p:ext uri="{BB962C8B-B14F-4D97-AF65-F5344CB8AC3E}">
        <p14:creationId xmlns:p14="http://schemas.microsoft.com/office/powerpoint/2010/main" val="3685032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5105" y="1018370"/>
            <a:ext cx="7339189" cy="830997"/>
          </a:xfrm>
          <a:prstGeom prst="rect">
            <a:avLst/>
          </a:prstGeom>
        </p:spPr>
        <p:txBody>
          <a:bodyPr wrap="none">
            <a:spAutoFit/>
          </a:bodyPr>
          <a:lstStyle/>
          <a:p>
            <a:r>
              <a:rPr lang="en-US" altLang="zh-TW" sz="4800" dirty="0"/>
              <a:t>DNA Sequence Data Analysis</a:t>
            </a:r>
            <a:endParaRPr lang="zh-TW" altLang="en-US" sz="4800" dirty="0"/>
          </a:p>
        </p:txBody>
      </p:sp>
      <p:sp>
        <p:nvSpPr>
          <p:cNvPr id="3" name="矩形 2"/>
          <p:cNvSpPr/>
          <p:nvPr/>
        </p:nvSpPr>
        <p:spPr>
          <a:xfrm>
            <a:off x="841816" y="2265280"/>
            <a:ext cx="7781361" cy="646331"/>
          </a:xfrm>
          <a:prstGeom prst="rect">
            <a:avLst/>
          </a:prstGeom>
        </p:spPr>
        <p:txBody>
          <a:bodyPr wrap="none">
            <a:spAutoFit/>
          </a:bodyPr>
          <a:lstStyle/>
          <a:p>
            <a:r>
              <a:rPr lang="en-US" altLang="zh-TW" dirty="0"/>
              <a:t>Working with DNA sequence data for ML</a:t>
            </a:r>
          </a:p>
          <a:p>
            <a:r>
              <a:rPr lang="en-US" altLang="zh-TW" dirty="0">
                <a:hlinkClick r:id="rId2"/>
              </a:rPr>
              <a:t>https://www.kaggle.com/thomasnelson/working-with-dna-sequence-data-for-ml</a:t>
            </a:r>
            <a:endParaRPr lang="zh-TW" altLang="en-US" dirty="0"/>
          </a:p>
        </p:txBody>
      </p:sp>
      <p:pic>
        <p:nvPicPr>
          <p:cNvPr id="4" name="圖片 3"/>
          <p:cNvPicPr>
            <a:picLocks noChangeAspect="1"/>
          </p:cNvPicPr>
          <p:nvPr/>
        </p:nvPicPr>
        <p:blipFill>
          <a:blip r:embed="rId3"/>
          <a:stretch>
            <a:fillRect/>
          </a:stretch>
        </p:blipFill>
        <p:spPr>
          <a:xfrm>
            <a:off x="841816" y="3161269"/>
            <a:ext cx="2812906" cy="3258192"/>
          </a:xfrm>
          <a:prstGeom prst="rect">
            <a:avLst/>
          </a:prstGeom>
        </p:spPr>
      </p:pic>
      <p:pic>
        <p:nvPicPr>
          <p:cNvPr id="5" name="圖片 4"/>
          <p:cNvPicPr>
            <a:picLocks noChangeAspect="1"/>
          </p:cNvPicPr>
          <p:nvPr/>
        </p:nvPicPr>
        <p:blipFill>
          <a:blip r:embed="rId4"/>
          <a:stretch>
            <a:fillRect/>
          </a:stretch>
        </p:blipFill>
        <p:spPr>
          <a:xfrm>
            <a:off x="3827621" y="3537556"/>
            <a:ext cx="4795556" cy="2295503"/>
          </a:xfrm>
          <a:prstGeom prst="rect">
            <a:avLst/>
          </a:prstGeom>
        </p:spPr>
      </p:pic>
    </p:spTree>
    <p:extLst>
      <p:ext uri="{BB962C8B-B14F-4D97-AF65-F5344CB8AC3E}">
        <p14:creationId xmlns:p14="http://schemas.microsoft.com/office/powerpoint/2010/main" val="770652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dirty="0">
                <a:latin typeface="Arial Black" panose="020B0A04020102020204" pitchFamily="34" charset="0"/>
              </a:rPr>
              <a:t>Time series analysis </a:t>
            </a:r>
          </a:p>
          <a:p>
            <a:pPr algn="ctr"/>
            <a:r>
              <a:rPr lang="en-US" altLang="zh-TW" sz="6000" dirty="0">
                <a:latin typeface="Arial Black" panose="020B0A04020102020204" pitchFamily="34" charset="0"/>
              </a:rPr>
              <a:t>in </a:t>
            </a:r>
          </a:p>
          <a:p>
            <a:pPr algn="ctr"/>
            <a:r>
              <a:rPr lang="en-US" altLang="zh-TW" sz="6000" dirty="0">
                <a:latin typeface="Arial Black" panose="020B0A04020102020204" pitchFamily="34" charset="0"/>
              </a:rPr>
              <a:t>cybersecurity</a:t>
            </a:r>
          </a:p>
        </p:txBody>
      </p:sp>
      <p:sp>
        <p:nvSpPr>
          <p:cNvPr id="4" name="投影片編號版面配置區 3"/>
          <p:cNvSpPr>
            <a:spLocks noGrp="1"/>
          </p:cNvSpPr>
          <p:nvPr>
            <p:ph type="sldNum" sz="quarter" idx="12"/>
          </p:nvPr>
        </p:nvSpPr>
        <p:spPr/>
        <p:txBody>
          <a:bodyPr/>
          <a:lstStyle/>
          <a:p>
            <a:fld id="{1C9828DB-DA40-4A60-9D03-5C770DCC3DDB}" type="slidenum">
              <a:rPr lang="zh-TW" altLang="en-US" smtClean="0"/>
              <a:t>12</a:t>
            </a:fld>
            <a:endParaRPr lang="zh-TW" altLang="en-US"/>
          </a:p>
        </p:txBody>
      </p:sp>
    </p:spTree>
    <p:extLst>
      <p:ext uri="{BB962C8B-B14F-4D97-AF65-F5344CB8AC3E}">
        <p14:creationId xmlns:p14="http://schemas.microsoft.com/office/powerpoint/2010/main" val="3688912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5" name="內容版面配置區 4"/>
          <p:cNvPicPr>
            <a:picLocks noGrp="1" noChangeAspect="1"/>
          </p:cNvPicPr>
          <p:nvPr>
            <p:ph idx="1"/>
          </p:nvPr>
        </p:nvPicPr>
        <p:blipFill>
          <a:blip r:embed="rId2"/>
          <a:stretch>
            <a:fillRect/>
          </a:stretch>
        </p:blipFill>
        <p:spPr>
          <a:xfrm>
            <a:off x="478965" y="548680"/>
            <a:ext cx="8229600" cy="3867191"/>
          </a:xfrm>
          <a:prstGeom prst="rect">
            <a:avLst/>
          </a:prstGeom>
        </p:spPr>
      </p:pic>
      <p:sp>
        <p:nvSpPr>
          <p:cNvPr id="4" name="投影片編號版面配置區 3"/>
          <p:cNvSpPr>
            <a:spLocks noGrp="1"/>
          </p:cNvSpPr>
          <p:nvPr>
            <p:ph type="sldNum" sz="quarter" idx="12"/>
          </p:nvPr>
        </p:nvSpPr>
        <p:spPr/>
        <p:txBody>
          <a:bodyPr/>
          <a:lstStyle/>
          <a:p>
            <a:fld id="{241A6D72-4E0E-4822-92DE-EF70A66F4C99}" type="slidenum">
              <a:rPr lang="zh-TW" altLang="en-US" smtClean="0"/>
              <a:t>13</a:t>
            </a:fld>
            <a:endParaRPr lang="zh-TW" altLang="en-US"/>
          </a:p>
        </p:txBody>
      </p:sp>
    </p:spTree>
    <p:extLst>
      <p:ext uri="{BB962C8B-B14F-4D97-AF65-F5344CB8AC3E}">
        <p14:creationId xmlns:p14="http://schemas.microsoft.com/office/powerpoint/2010/main" val="2640291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895350" y="764704"/>
            <a:ext cx="6724650" cy="3248025"/>
          </a:xfrm>
          <a:prstGeom prst="rect">
            <a:avLst/>
          </a:prstGeom>
        </p:spPr>
      </p:pic>
      <p:sp>
        <p:nvSpPr>
          <p:cNvPr id="4" name="投影片編號版面配置區 3"/>
          <p:cNvSpPr>
            <a:spLocks noGrp="1"/>
          </p:cNvSpPr>
          <p:nvPr>
            <p:ph type="sldNum" sz="quarter" idx="12"/>
          </p:nvPr>
        </p:nvSpPr>
        <p:spPr/>
        <p:txBody>
          <a:bodyPr/>
          <a:lstStyle/>
          <a:p>
            <a:fld id="{241A6D72-4E0E-4822-92DE-EF70A66F4C99}" type="slidenum">
              <a:rPr lang="zh-TW" altLang="en-US" smtClean="0"/>
              <a:t>14</a:t>
            </a:fld>
            <a:endParaRPr lang="zh-TW" altLang="en-US"/>
          </a:p>
        </p:txBody>
      </p:sp>
      <p:sp>
        <p:nvSpPr>
          <p:cNvPr id="6" name="矩形 5"/>
          <p:cNvSpPr/>
          <p:nvPr/>
        </p:nvSpPr>
        <p:spPr>
          <a:xfrm>
            <a:off x="895350" y="4077072"/>
            <a:ext cx="7416824" cy="523220"/>
          </a:xfrm>
          <a:prstGeom prst="rect">
            <a:avLst/>
          </a:prstGeom>
        </p:spPr>
        <p:txBody>
          <a:bodyPr wrap="square">
            <a:spAutoFit/>
          </a:bodyPr>
          <a:lstStyle/>
          <a:p>
            <a:r>
              <a:rPr lang="en-US" altLang="zh-TW" sz="1400" dirty="0"/>
              <a:t>https://www.researchgate.net/publication/329045441_A_detailed_analysis_of_CICIDS2017_dataset_for_designing_Intrusion_Detection_Systems</a:t>
            </a:r>
            <a:endParaRPr lang="zh-TW" altLang="en-US" sz="1400" dirty="0"/>
          </a:p>
        </p:txBody>
      </p:sp>
      <p:sp>
        <p:nvSpPr>
          <p:cNvPr id="7" name="矩形 6"/>
          <p:cNvSpPr/>
          <p:nvPr/>
        </p:nvSpPr>
        <p:spPr>
          <a:xfrm>
            <a:off x="1759324" y="5085184"/>
            <a:ext cx="4793876" cy="646331"/>
          </a:xfrm>
          <a:prstGeom prst="rect">
            <a:avLst/>
          </a:prstGeom>
        </p:spPr>
        <p:txBody>
          <a:bodyPr wrap="none">
            <a:spAutoFit/>
          </a:bodyPr>
          <a:lstStyle/>
          <a:p>
            <a:r>
              <a:rPr lang="en-US" altLang="zh-TW" sz="3600" dirty="0"/>
              <a:t>class imbalance problem</a:t>
            </a:r>
            <a:endParaRPr lang="zh-TW" altLang="en-US" sz="3600" dirty="0"/>
          </a:p>
        </p:txBody>
      </p:sp>
    </p:spTree>
    <p:extLst>
      <p:ext uri="{BB962C8B-B14F-4D97-AF65-F5344CB8AC3E}">
        <p14:creationId xmlns:p14="http://schemas.microsoft.com/office/powerpoint/2010/main" val="579464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5" name="內容版面配置區 4"/>
          <p:cNvPicPr>
            <a:picLocks noGrp="1" noChangeAspect="1"/>
          </p:cNvPicPr>
          <p:nvPr>
            <p:ph idx="1"/>
          </p:nvPr>
        </p:nvPicPr>
        <p:blipFill>
          <a:blip r:embed="rId2"/>
          <a:stretch>
            <a:fillRect/>
          </a:stretch>
        </p:blipFill>
        <p:spPr>
          <a:xfrm>
            <a:off x="323527" y="1427818"/>
            <a:ext cx="8572149" cy="3657365"/>
          </a:xfrm>
          <a:prstGeom prst="rect">
            <a:avLst/>
          </a:prstGeom>
        </p:spPr>
      </p:pic>
      <p:sp>
        <p:nvSpPr>
          <p:cNvPr id="4" name="投影片編號版面配置區 3"/>
          <p:cNvSpPr>
            <a:spLocks noGrp="1"/>
          </p:cNvSpPr>
          <p:nvPr>
            <p:ph type="sldNum" sz="quarter" idx="12"/>
          </p:nvPr>
        </p:nvSpPr>
        <p:spPr/>
        <p:txBody>
          <a:bodyPr/>
          <a:lstStyle/>
          <a:p>
            <a:fld id="{241A6D72-4E0E-4822-92DE-EF70A66F4C99}" type="slidenum">
              <a:rPr lang="zh-TW" altLang="en-US" smtClean="0"/>
              <a:t>15</a:t>
            </a:fld>
            <a:endParaRPr lang="zh-TW" altLang="en-US"/>
          </a:p>
        </p:txBody>
      </p:sp>
      <p:pic>
        <p:nvPicPr>
          <p:cNvPr id="6" name="圖片 5"/>
          <p:cNvPicPr>
            <a:picLocks noChangeAspect="1"/>
          </p:cNvPicPr>
          <p:nvPr/>
        </p:nvPicPr>
        <p:blipFill>
          <a:blip r:embed="rId3"/>
          <a:stretch>
            <a:fillRect/>
          </a:stretch>
        </p:blipFill>
        <p:spPr>
          <a:xfrm>
            <a:off x="4609601" y="5013176"/>
            <a:ext cx="4268254" cy="360040"/>
          </a:xfrm>
          <a:prstGeom prst="rect">
            <a:avLst/>
          </a:prstGeom>
        </p:spPr>
      </p:pic>
    </p:spTree>
    <p:extLst>
      <p:ext uri="{BB962C8B-B14F-4D97-AF65-F5344CB8AC3E}">
        <p14:creationId xmlns:p14="http://schemas.microsoft.com/office/powerpoint/2010/main" val="2100112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1475656" y="252006"/>
            <a:ext cx="6048672" cy="6411956"/>
          </a:xfrm>
          <a:prstGeom prst="rect">
            <a:avLst/>
          </a:prstGeom>
        </p:spPr>
      </p:pic>
      <p:sp>
        <p:nvSpPr>
          <p:cNvPr id="4" name="投影片編號版面配置區 3"/>
          <p:cNvSpPr>
            <a:spLocks noGrp="1"/>
          </p:cNvSpPr>
          <p:nvPr>
            <p:ph type="sldNum" sz="quarter" idx="12"/>
          </p:nvPr>
        </p:nvSpPr>
        <p:spPr/>
        <p:txBody>
          <a:bodyPr/>
          <a:lstStyle/>
          <a:p>
            <a:fld id="{241A6D72-4E0E-4822-92DE-EF70A66F4C99}" type="slidenum">
              <a:rPr lang="zh-TW" altLang="en-US" smtClean="0"/>
              <a:t>16</a:t>
            </a:fld>
            <a:endParaRPr lang="zh-TW" altLang="en-US"/>
          </a:p>
        </p:txBody>
      </p:sp>
    </p:spTree>
    <p:extLst>
      <p:ext uri="{BB962C8B-B14F-4D97-AF65-F5344CB8AC3E}">
        <p14:creationId xmlns:p14="http://schemas.microsoft.com/office/powerpoint/2010/main" val="2926965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a:t>Sequence Data</a:t>
            </a:r>
          </a:p>
          <a:p>
            <a:pPr algn="ctr"/>
            <a:r>
              <a:rPr lang="zh-TW" altLang="en-US" sz="6600" dirty="0"/>
              <a:t>的分析</a:t>
            </a:r>
            <a:r>
              <a:rPr lang="en-US" altLang="zh-TW" sz="6600" dirty="0"/>
              <a:t>(2)</a:t>
            </a:r>
          </a:p>
          <a:p>
            <a:pPr algn="ctr"/>
            <a:r>
              <a:rPr lang="en-US" altLang="zh-TW" sz="6600" dirty="0"/>
              <a:t>NLP</a:t>
            </a:r>
            <a:endParaRPr lang="zh-TW" altLang="en-US" sz="6600" dirty="0"/>
          </a:p>
        </p:txBody>
      </p:sp>
    </p:spTree>
    <p:extLst>
      <p:ext uri="{BB962C8B-B14F-4D97-AF65-F5344CB8AC3E}">
        <p14:creationId xmlns:p14="http://schemas.microsoft.com/office/powerpoint/2010/main" val="1777239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821295"/>
          </a:xfrm>
        </p:spPr>
        <p:txBody>
          <a:bodyPr>
            <a:normAutofit/>
          </a:bodyPr>
          <a:lstStyle/>
          <a:p>
            <a:r>
              <a:rPr lang="en-US" altLang="zh-TW" b="1" dirty="0">
                <a:effectLst>
                  <a:outerShdw blurRad="38100" dist="38100" dir="2700000" algn="tl">
                    <a:srgbClr val="000000">
                      <a:alpha val="43137"/>
                    </a:srgbClr>
                  </a:outerShdw>
                </a:effectLst>
              </a:rPr>
              <a:t>NLP</a:t>
            </a:r>
            <a:r>
              <a:rPr lang="zh-TW" altLang="en-US" b="1" dirty="0">
                <a:effectLst>
                  <a:outerShdw blurRad="38100" dist="38100" dir="2700000" algn="tl">
                    <a:srgbClr val="000000">
                      <a:alpha val="43137"/>
                    </a:srgbClr>
                  </a:outerShdw>
                </a:effectLst>
              </a:rPr>
              <a:t> </a:t>
            </a:r>
            <a:r>
              <a:rPr lang="en-US" altLang="zh-TW" sz="2000" b="1" dirty="0">
                <a:effectLst>
                  <a:outerShdw blurRad="38100" dist="38100" dir="2700000" algn="tl">
                    <a:srgbClr val="000000">
                      <a:alpha val="43137"/>
                    </a:srgbClr>
                  </a:outerShdw>
                </a:effectLst>
              </a:rPr>
              <a:t>Natural Language Processing</a:t>
            </a:r>
            <a:r>
              <a:rPr lang="zh-TW" altLang="en-US" sz="2000" b="1" dirty="0">
                <a:effectLst>
                  <a:outerShdw blurRad="38100" dist="38100" dir="2700000" algn="tl">
                    <a:srgbClr val="000000">
                      <a:alpha val="43137"/>
                    </a:srgbClr>
                  </a:outerShdw>
                </a:effectLst>
              </a:rPr>
              <a:t> </a:t>
            </a:r>
            <a:r>
              <a:rPr lang="zh-TW" altLang="en-US" sz="3200" b="1" dirty="0">
                <a:effectLst>
                  <a:outerShdw blurRad="38100" dist="38100" dir="2700000" algn="tl">
                    <a:srgbClr val="000000">
                      <a:alpha val="43137"/>
                    </a:srgbClr>
                  </a:outerShdw>
                </a:effectLst>
              </a:rPr>
              <a:t>自然語言處理</a:t>
            </a:r>
            <a:endParaRPr lang="zh-TW" altLang="en-US" sz="3200" dirty="0"/>
          </a:p>
        </p:txBody>
      </p:sp>
      <p:sp>
        <p:nvSpPr>
          <p:cNvPr id="3" name="內容版面配置區 2"/>
          <p:cNvSpPr>
            <a:spLocks noGrp="1"/>
          </p:cNvSpPr>
          <p:nvPr>
            <p:ph idx="1"/>
          </p:nvPr>
        </p:nvSpPr>
        <p:spPr>
          <a:xfrm>
            <a:off x="628650" y="1594792"/>
            <a:ext cx="7886700" cy="4351338"/>
          </a:xfrm>
        </p:spPr>
        <p:txBody>
          <a:bodyPr>
            <a:normAutofit fontScale="92500" lnSpcReduction="20000"/>
          </a:bodyPr>
          <a:lstStyle/>
          <a:p>
            <a:r>
              <a:rPr lang="zh-TW" altLang="en-US" dirty="0"/>
              <a:t>自然語言處理（</a:t>
            </a:r>
            <a:r>
              <a:rPr lang="en-US" altLang="zh-TW" dirty="0"/>
              <a:t>Natural Language Processing</a:t>
            </a:r>
            <a:r>
              <a:rPr lang="zh-TW" altLang="en-US" dirty="0"/>
              <a:t>，</a:t>
            </a:r>
            <a:r>
              <a:rPr lang="en-US" altLang="zh-TW" dirty="0"/>
              <a:t>NLP</a:t>
            </a:r>
            <a:r>
              <a:rPr lang="zh-TW" altLang="en-US" dirty="0"/>
              <a:t>）是人工智慧和語言學領域的分支學科。</a:t>
            </a:r>
            <a:endParaRPr lang="en-US" altLang="zh-TW" dirty="0"/>
          </a:p>
          <a:p>
            <a:r>
              <a:rPr lang="zh-TW" altLang="en-US" dirty="0"/>
              <a:t>此領域探討如何處理及運用自然語言；自然語言處理包括多方面和步驟，基本有認知、理解、生成等部分。</a:t>
            </a:r>
          </a:p>
          <a:p>
            <a:r>
              <a:rPr lang="zh-TW" altLang="en-US" dirty="0"/>
              <a:t>自然語言認知和理解是讓電腦把輸入的語言變成有意思的符號和關係，然後根據目的再處理。</a:t>
            </a:r>
            <a:r>
              <a:rPr lang="zh-TW" altLang="en-US" b="1" dirty="0"/>
              <a:t>自然語言生成系統</a:t>
            </a:r>
            <a:r>
              <a:rPr lang="zh-TW" altLang="en-US" dirty="0"/>
              <a:t>則是把電腦資料轉化為自然語言。</a:t>
            </a:r>
          </a:p>
        </p:txBody>
      </p:sp>
      <p:sp>
        <p:nvSpPr>
          <p:cNvPr id="4" name="矩形 3"/>
          <p:cNvSpPr/>
          <p:nvPr/>
        </p:nvSpPr>
        <p:spPr>
          <a:xfrm>
            <a:off x="694553" y="1001755"/>
            <a:ext cx="4572000" cy="369332"/>
          </a:xfrm>
          <a:prstGeom prst="rect">
            <a:avLst/>
          </a:prstGeom>
        </p:spPr>
        <p:txBody>
          <a:bodyPr>
            <a:spAutoFit/>
          </a:bodyPr>
          <a:lstStyle/>
          <a:p>
            <a:r>
              <a:rPr lang="en-US" altLang="zh-TW" dirty="0"/>
              <a:t>https://zh.wikipedia.org/wiki/</a:t>
            </a:r>
            <a:r>
              <a:rPr lang="zh-TW" altLang="en-US" dirty="0"/>
              <a:t>自然語言處理</a:t>
            </a:r>
          </a:p>
        </p:txBody>
      </p:sp>
      <p:sp>
        <p:nvSpPr>
          <p:cNvPr id="5" name="矩形 4"/>
          <p:cNvSpPr/>
          <p:nvPr/>
        </p:nvSpPr>
        <p:spPr>
          <a:xfrm>
            <a:off x="506627" y="6169836"/>
            <a:ext cx="6668530" cy="646331"/>
          </a:xfrm>
          <a:prstGeom prst="rect">
            <a:avLst/>
          </a:prstGeom>
        </p:spPr>
        <p:txBody>
          <a:bodyPr wrap="square">
            <a:spAutoFit/>
          </a:bodyPr>
          <a:lstStyle/>
          <a:p>
            <a:r>
              <a:rPr lang="en-US" altLang="zh-TW" dirty="0"/>
              <a:t>http://research.sinica.edu.tw/nlp-natural-language-processing-chinese-knowledge-information/</a:t>
            </a:r>
          </a:p>
        </p:txBody>
      </p:sp>
    </p:spTree>
    <p:extLst>
      <p:ext uri="{BB962C8B-B14F-4D97-AF65-F5344CB8AC3E}">
        <p14:creationId xmlns:p14="http://schemas.microsoft.com/office/powerpoint/2010/main" val="497411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539552" y="274638"/>
            <a:ext cx="6120680" cy="6491079"/>
          </a:xfrm>
          <a:prstGeom prst="rect">
            <a:avLst/>
          </a:prstGeom>
        </p:spPr>
      </p:pic>
      <p:sp>
        <p:nvSpPr>
          <p:cNvPr id="4" name="投影片編號版面配置區 3"/>
          <p:cNvSpPr>
            <a:spLocks noGrp="1"/>
          </p:cNvSpPr>
          <p:nvPr>
            <p:ph type="sldNum" sz="quarter" idx="12"/>
          </p:nvPr>
        </p:nvSpPr>
        <p:spPr/>
        <p:txBody>
          <a:bodyPr/>
          <a:lstStyle/>
          <a:p>
            <a:fld id="{241A6D72-4E0E-4822-92DE-EF70A66F4C99}" type="slidenum">
              <a:rPr lang="zh-TW" altLang="en-US" smtClean="0"/>
              <a:t>19</a:t>
            </a:fld>
            <a:endParaRPr lang="zh-TW" altLang="en-US"/>
          </a:p>
        </p:txBody>
      </p:sp>
      <p:sp>
        <p:nvSpPr>
          <p:cNvPr id="6" name="矩形 5"/>
          <p:cNvSpPr/>
          <p:nvPr/>
        </p:nvSpPr>
        <p:spPr>
          <a:xfrm>
            <a:off x="2164656" y="1048306"/>
            <a:ext cx="6606480" cy="369332"/>
          </a:xfrm>
          <a:prstGeom prst="rect">
            <a:avLst/>
          </a:prstGeom>
          <a:solidFill>
            <a:schemeClr val="accent6">
              <a:lumMod val="20000"/>
              <a:lumOff val="80000"/>
            </a:schemeClr>
          </a:solidFill>
        </p:spPr>
        <p:txBody>
          <a:bodyPr wrap="square">
            <a:spAutoFit/>
          </a:bodyPr>
          <a:lstStyle/>
          <a:p>
            <a:r>
              <a:rPr lang="en-US" altLang="zh-TW" dirty="0"/>
              <a:t>https://paperswithcode.com/area/natural-language-processing</a:t>
            </a:r>
            <a:endParaRPr lang="zh-TW" altLang="en-US" dirty="0"/>
          </a:p>
        </p:txBody>
      </p:sp>
    </p:spTree>
    <p:extLst>
      <p:ext uri="{BB962C8B-B14F-4D97-AF65-F5344CB8AC3E}">
        <p14:creationId xmlns:p14="http://schemas.microsoft.com/office/powerpoint/2010/main" val="1174333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484632"/>
            <a:ext cx="7772400" cy="825814"/>
          </a:xfrm>
        </p:spPr>
        <p:txBody>
          <a:bodyPr/>
          <a:lstStyle/>
          <a:p>
            <a:pPr algn="l"/>
            <a:r>
              <a:rPr lang="en-US" altLang="zh-TW" dirty="0" err="1"/>
              <a:t>aGENDA</a:t>
            </a:r>
            <a:endParaRPr lang="zh-TW" altLang="en-US" dirty="0"/>
          </a:p>
        </p:txBody>
      </p:sp>
      <p:sp>
        <p:nvSpPr>
          <p:cNvPr id="4" name="投影片編號版面配置區 3"/>
          <p:cNvSpPr>
            <a:spLocks noGrp="1"/>
          </p:cNvSpPr>
          <p:nvPr>
            <p:ph type="sldNum" sz="quarter" idx="12"/>
          </p:nvPr>
        </p:nvSpPr>
        <p:spPr/>
        <p:txBody>
          <a:bodyPr/>
          <a:lstStyle/>
          <a:p>
            <a:fld id="{1C9828DB-DA40-4A60-9D03-5C770DCC3DDB}" type="slidenum">
              <a:rPr lang="zh-TW" altLang="en-US" smtClean="0"/>
              <a:t>2</a:t>
            </a:fld>
            <a:endParaRPr lang="zh-TW" altLang="en-US"/>
          </a:p>
        </p:txBody>
      </p:sp>
      <p:sp>
        <p:nvSpPr>
          <p:cNvPr id="5" name="內容版面配置區 2"/>
          <p:cNvSpPr txBox="1">
            <a:spLocks/>
          </p:cNvSpPr>
          <p:nvPr/>
        </p:nvSpPr>
        <p:spPr>
          <a:xfrm>
            <a:off x="827584" y="1714376"/>
            <a:ext cx="7992888" cy="3370808"/>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TW" sz="2800" dirty="0"/>
              <a:t>Sequence Data</a:t>
            </a:r>
            <a:r>
              <a:rPr lang="zh-TW" altLang="en-US" sz="2800" dirty="0"/>
              <a:t>的分析</a:t>
            </a:r>
            <a:r>
              <a:rPr lang="en-US" altLang="zh-TW" sz="2800" dirty="0"/>
              <a:t>(1)Time Series</a:t>
            </a:r>
          </a:p>
          <a:p>
            <a:r>
              <a:rPr lang="en-US" altLang="zh-TW" sz="2800" dirty="0"/>
              <a:t>Sequence Data</a:t>
            </a:r>
            <a:r>
              <a:rPr lang="zh-TW" altLang="en-US" sz="2800" dirty="0"/>
              <a:t>的分析</a:t>
            </a:r>
            <a:r>
              <a:rPr lang="en-US" altLang="zh-TW" sz="2800" dirty="0"/>
              <a:t>(2)NLP</a:t>
            </a:r>
          </a:p>
          <a:p>
            <a:endParaRPr lang="en-US" altLang="zh-TW" dirty="0"/>
          </a:p>
          <a:p>
            <a:r>
              <a:rPr lang="zh-TW" altLang="en-US" dirty="0"/>
              <a:t>遞歸神經網絡</a:t>
            </a:r>
            <a:br>
              <a:rPr lang="zh-TW" altLang="en-US" dirty="0"/>
            </a:br>
            <a:r>
              <a:rPr lang="en-US" altLang="zh-TW" dirty="0"/>
              <a:t>Recurrent Neural Network</a:t>
            </a:r>
          </a:p>
          <a:p>
            <a:endParaRPr lang="en-US" altLang="zh-TW" dirty="0"/>
          </a:p>
          <a:p>
            <a:r>
              <a:rPr lang="en-US" altLang="zh-TW" dirty="0"/>
              <a:t>NLP in security</a:t>
            </a:r>
          </a:p>
          <a:p>
            <a:endParaRPr lang="zh-TW" altLang="en-US" dirty="0"/>
          </a:p>
        </p:txBody>
      </p:sp>
    </p:spTree>
    <p:extLst>
      <p:ext uri="{BB962C8B-B14F-4D97-AF65-F5344CB8AC3E}">
        <p14:creationId xmlns:p14="http://schemas.microsoft.com/office/powerpoint/2010/main" val="3738166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5" name="內容版面配置區 4"/>
          <p:cNvPicPr>
            <a:picLocks noGrp="1" noChangeAspect="1"/>
          </p:cNvPicPr>
          <p:nvPr>
            <p:ph idx="1"/>
          </p:nvPr>
        </p:nvPicPr>
        <p:blipFill>
          <a:blip r:embed="rId2"/>
          <a:stretch>
            <a:fillRect/>
          </a:stretch>
        </p:blipFill>
        <p:spPr>
          <a:xfrm>
            <a:off x="425109" y="404664"/>
            <a:ext cx="7995581" cy="4525963"/>
          </a:xfrm>
          <a:prstGeom prst="rect">
            <a:avLst/>
          </a:prstGeom>
        </p:spPr>
      </p:pic>
      <p:sp>
        <p:nvSpPr>
          <p:cNvPr id="4" name="投影片編號版面配置區 3"/>
          <p:cNvSpPr>
            <a:spLocks noGrp="1"/>
          </p:cNvSpPr>
          <p:nvPr>
            <p:ph type="sldNum" sz="quarter" idx="12"/>
          </p:nvPr>
        </p:nvSpPr>
        <p:spPr/>
        <p:txBody>
          <a:bodyPr/>
          <a:lstStyle/>
          <a:p>
            <a:fld id="{241A6D72-4E0E-4822-92DE-EF70A66F4C99}" type="slidenum">
              <a:rPr lang="zh-TW" altLang="en-US" smtClean="0"/>
              <a:t>20</a:t>
            </a:fld>
            <a:endParaRPr lang="zh-TW" altLang="en-US"/>
          </a:p>
        </p:txBody>
      </p:sp>
      <p:sp>
        <p:nvSpPr>
          <p:cNvPr id="6" name="矩形 5"/>
          <p:cNvSpPr/>
          <p:nvPr/>
        </p:nvSpPr>
        <p:spPr>
          <a:xfrm>
            <a:off x="1043608" y="5293870"/>
            <a:ext cx="7272808" cy="646331"/>
          </a:xfrm>
          <a:prstGeom prst="rect">
            <a:avLst/>
          </a:prstGeom>
        </p:spPr>
        <p:txBody>
          <a:bodyPr wrap="square">
            <a:spAutoFit/>
          </a:bodyPr>
          <a:lstStyle/>
          <a:p>
            <a:r>
              <a:rPr lang="en-US" altLang="zh-TW" dirty="0"/>
              <a:t>https://www.masernet.com/project/role-and-applications-of-nlp-in-cybersecurity</a:t>
            </a:r>
            <a:endParaRPr lang="zh-TW" altLang="en-US" dirty="0"/>
          </a:p>
        </p:txBody>
      </p:sp>
    </p:spTree>
    <p:extLst>
      <p:ext uri="{BB962C8B-B14F-4D97-AF65-F5344CB8AC3E}">
        <p14:creationId xmlns:p14="http://schemas.microsoft.com/office/powerpoint/2010/main" val="341592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elham-khanche.github.io/blog/assets/img/RNN/Slide53.png"/>
          <p:cNvPicPr>
            <a:picLocks noChangeAspect="1" noChangeArrowheads="1"/>
          </p:cNvPicPr>
          <p:nvPr/>
        </p:nvPicPr>
        <p:blipFill rotWithShape="1">
          <a:blip r:embed="rId2">
            <a:extLst>
              <a:ext uri="{28A0092B-C50C-407E-A947-70E740481C1C}">
                <a14:useLocalDpi xmlns:a14="http://schemas.microsoft.com/office/drawing/2010/main" val="0"/>
              </a:ext>
            </a:extLst>
          </a:blip>
          <a:srcRect r="39089" b="15970"/>
          <a:stretch/>
        </p:blipFill>
        <p:spPr bwMode="auto">
          <a:xfrm>
            <a:off x="1284158" y="1528484"/>
            <a:ext cx="5569723" cy="432207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15098" y="344615"/>
            <a:ext cx="3401765" cy="923330"/>
          </a:xfrm>
          <a:prstGeom prst="rect">
            <a:avLst/>
          </a:prstGeom>
        </p:spPr>
        <p:txBody>
          <a:bodyPr wrap="none">
            <a:spAutoFit/>
          </a:bodyPr>
          <a:lstStyle/>
          <a:p>
            <a:pPr algn="ctr"/>
            <a:r>
              <a:rPr lang="en-US" altLang="zh-TW" sz="5400" dirty="0"/>
              <a:t>RNN  for…..</a:t>
            </a:r>
          </a:p>
        </p:txBody>
      </p:sp>
      <p:sp>
        <p:nvSpPr>
          <p:cNvPr id="4" name="矩形 3"/>
          <p:cNvSpPr/>
          <p:nvPr/>
        </p:nvSpPr>
        <p:spPr>
          <a:xfrm>
            <a:off x="707752" y="5972432"/>
            <a:ext cx="6418221" cy="646331"/>
          </a:xfrm>
          <a:prstGeom prst="rect">
            <a:avLst/>
          </a:prstGeom>
        </p:spPr>
        <p:txBody>
          <a:bodyPr wrap="square">
            <a:spAutoFit/>
          </a:bodyPr>
          <a:lstStyle/>
          <a:p>
            <a:r>
              <a:rPr lang="en-US" altLang="zh-TW" dirty="0"/>
              <a:t>https://brohrer.mcknote.com/zh-Hant/how_machine_learning_works/how_rnns_lstm_work.html</a:t>
            </a:r>
            <a:endParaRPr lang="zh-TW" altLang="en-US" dirty="0"/>
          </a:p>
        </p:txBody>
      </p:sp>
      <p:sp>
        <p:nvSpPr>
          <p:cNvPr id="3" name="矩形 2"/>
          <p:cNvSpPr/>
          <p:nvPr/>
        </p:nvSpPr>
        <p:spPr>
          <a:xfrm>
            <a:off x="4320746" y="483283"/>
            <a:ext cx="4572000" cy="923330"/>
          </a:xfrm>
          <a:prstGeom prst="rect">
            <a:avLst/>
          </a:prstGeom>
        </p:spPr>
        <p:txBody>
          <a:bodyPr>
            <a:spAutoFit/>
          </a:bodyPr>
          <a:lstStyle/>
          <a:p>
            <a:r>
              <a:rPr lang="zh-TW" altLang="en-US" dirty="0"/>
              <a:t>列到序列翻譯（</a:t>
            </a:r>
            <a:r>
              <a:rPr lang="en-US" altLang="zh-TW" dirty="0"/>
              <a:t>sequence to sequence translation</a:t>
            </a:r>
            <a:r>
              <a:rPr lang="zh-TW" altLang="en-US" dirty="0"/>
              <a:t>），包括將語音轉為文字或翻譯不同語言</a:t>
            </a:r>
          </a:p>
        </p:txBody>
      </p:sp>
    </p:spTree>
    <p:extLst>
      <p:ext uri="{BB962C8B-B14F-4D97-AF65-F5344CB8AC3E}">
        <p14:creationId xmlns:p14="http://schemas.microsoft.com/office/powerpoint/2010/main" val="2823947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NLP</a:t>
            </a:r>
            <a:r>
              <a:rPr lang="zh-TW" altLang="en-US" dirty="0"/>
              <a:t>應用</a:t>
            </a:r>
          </a:p>
        </p:txBody>
      </p:sp>
      <p:sp>
        <p:nvSpPr>
          <p:cNvPr id="3" name="內容版面配置區 2"/>
          <p:cNvSpPr>
            <a:spLocks noGrp="1"/>
          </p:cNvSpPr>
          <p:nvPr>
            <p:ph idx="1"/>
          </p:nvPr>
        </p:nvSpPr>
        <p:spPr>
          <a:xfrm>
            <a:off x="628650" y="1825625"/>
            <a:ext cx="5129599" cy="4351338"/>
          </a:xfrm>
        </p:spPr>
        <p:txBody>
          <a:bodyPr>
            <a:normAutofit fontScale="47500" lnSpcReduction="20000"/>
          </a:bodyPr>
          <a:lstStyle/>
          <a:p>
            <a:pPr marL="0" indent="0">
              <a:buNone/>
            </a:pPr>
            <a:r>
              <a:rPr lang="zh-TW" altLang="en-US" b="1" dirty="0">
                <a:effectLst>
                  <a:outerShdw blurRad="38100" dist="38100" dir="2700000" algn="tl">
                    <a:srgbClr val="000000">
                      <a:alpha val="43137"/>
                    </a:srgbClr>
                  </a:outerShdw>
                </a:effectLst>
              </a:rPr>
              <a:t>文字朗讀（</a:t>
            </a:r>
            <a:r>
              <a:rPr lang="en-US" altLang="zh-TW" b="1" dirty="0">
                <a:effectLst>
                  <a:outerShdw blurRad="38100" dist="38100" dir="2700000" algn="tl">
                    <a:srgbClr val="000000">
                      <a:alpha val="43137"/>
                    </a:srgbClr>
                  </a:outerShdw>
                </a:effectLst>
              </a:rPr>
              <a:t>Text to speech</a:t>
            </a:r>
            <a:r>
              <a:rPr lang="zh-TW" altLang="en-US" b="1" dirty="0">
                <a:effectLst>
                  <a:outerShdw blurRad="38100" dist="38100" dir="2700000" algn="tl">
                    <a:srgbClr val="000000">
                      <a:alpha val="43137"/>
                    </a:srgbClr>
                  </a:outerShdw>
                </a:effectLst>
              </a:rPr>
              <a:t>）</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語音合成（</a:t>
            </a:r>
            <a:r>
              <a:rPr lang="en-US" altLang="zh-TW" b="1" dirty="0">
                <a:effectLst>
                  <a:outerShdw blurRad="38100" dist="38100" dir="2700000" algn="tl">
                    <a:srgbClr val="000000">
                      <a:alpha val="43137"/>
                    </a:srgbClr>
                  </a:outerShdw>
                </a:effectLst>
              </a:rPr>
              <a:t>Speech synthesis</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語音識別（</a:t>
            </a:r>
            <a:r>
              <a:rPr lang="en-US" altLang="zh-TW" b="1" dirty="0">
                <a:effectLst>
                  <a:outerShdw blurRad="38100" dist="38100" dir="2700000" algn="tl">
                    <a:srgbClr val="000000">
                      <a:alpha val="43137"/>
                    </a:srgbClr>
                  </a:outerShdw>
                </a:effectLst>
              </a:rPr>
              <a:t>Speech recognition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中文自動分詞（</a:t>
            </a:r>
            <a:r>
              <a:rPr lang="en-US" altLang="zh-TW" b="1" dirty="0">
                <a:effectLst>
                  <a:outerShdw blurRad="38100" dist="38100" dir="2700000" algn="tl">
                    <a:srgbClr val="000000">
                      <a:alpha val="43137"/>
                    </a:srgbClr>
                  </a:outerShdw>
                </a:effectLst>
              </a:rPr>
              <a:t>Chinese word segmentation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詞性標註（</a:t>
            </a:r>
            <a:r>
              <a:rPr lang="en-US" altLang="zh-TW" b="1" dirty="0">
                <a:effectLst>
                  <a:outerShdw blurRad="38100" dist="38100" dir="2700000" algn="tl">
                    <a:srgbClr val="000000">
                      <a:alpha val="43137"/>
                    </a:srgbClr>
                  </a:outerShdw>
                </a:effectLst>
              </a:rPr>
              <a:t>Part-of-speech tagging</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句法分析（</a:t>
            </a:r>
            <a:r>
              <a:rPr lang="en-US" altLang="zh-TW" b="1" dirty="0">
                <a:effectLst>
                  <a:outerShdw blurRad="38100" dist="38100" dir="2700000" algn="tl">
                    <a:srgbClr val="000000">
                      <a:alpha val="43137"/>
                    </a:srgbClr>
                  </a:outerShdw>
                </a:effectLst>
              </a:rPr>
              <a:t>Parsing</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自然語言生成（</a:t>
            </a:r>
            <a:r>
              <a:rPr lang="en-US" altLang="zh-TW" b="1" dirty="0">
                <a:effectLst>
                  <a:outerShdw blurRad="38100" dist="38100" dir="2700000" algn="tl">
                    <a:srgbClr val="000000">
                      <a:alpha val="43137"/>
                    </a:srgbClr>
                  </a:outerShdw>
                </a:effectLst>
              </a:rPr>
              <a:t>Natural language generation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文字分類（</a:t>
            </a:r>
            <a:r>
              <a:rPr lang="en-US" altLang="zh-TW" b="1" dirty="0">
                <a:effectLst>
                  <a:outerShdw blurRad="38100" dist="38100" dir="2700000" algn="tl">
                    <a:srgbClr val="000000">
                      <a:alpha val="43137"/>
                    </a:srgbClr>
                  </a:outerShdw>
                </a:effectLst>
              </a:rPr>
              <a:t>Text categorization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資訊檢索（</a:t>
            </a:r>
            <a:r>
              <a:rPr lang="en-US" altLang="zh-TW" b="1" dirty="0">
                <a:effectLst>
                  <a:outerShdw blurRad="38100" dist="38100" dir="2700000" algn="tl">
                    <a:srgbClr val="000000">
                      <a:alpha val="43137"/>
                    </a:srgbClr>
                  </a:outerShdw>
                </a:effectLst>
              </a:rPr>
              <a:t>Information retrieval</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資訊抽取（</a:t>
            </a:r>
            <a:r>
              <a:rPr lang="en-US" altLang="zh-TW" b="1" dirty="0">
                <a:effectLst>
                  <a:outerShdw blurRad="38100" dist="38100" dir="2700000" algn="tl">
                    <a:srgbClr val="000000">
                      <a:alpha val="43137"/>
                    </a:srgbClr>
                  </a:outerShdw>
                </a:effectLst>
              </a:rPr>
              <a:t>Information extraction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文字校對（</a:t>
            </a:r>
            <a:r>
              <a:rPr lang="en-US" altLang="zh-TW" b="1" dirty="0">
                <a:effectLst>
                  <a:outerShdw blurRad="38100" dist="38100" dir="2700000" algn="tl">
                    <a:srgbClr val="000000">
                      <a:alpha val="43137"/>
                    </a:srgbClr>
                  </a:outerShdw>
                </a:effectLst>
              </a:rPr>
              <a:t>Text-proofing</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問答系統（</a:t>
            </a:r>
            <a:r>
              <a:rPr lang="en-US" altLang="zh-TW" b="1" dirty="0">
                <a:effectLst>
                  <a:outerShdw blurRad="38100" dist="38100" dir="2700000" algn="tl">
                    <a:srgbClr val="000000">
                      <a:alpha val="43137"/>
                    </a:srgbClr>
                  </a:outerShdw>
                </a:effectLst>
              </a:rPr>
              <a:t>Question answering</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機器翻譯（</a:t>
            </a:r>
            <a:r>
              <a:rPr lang="en-US" altLang="zh-TW" b="1" dirty="0">
                <a:effectLst>
                  <a:outerShdw blurRad="38100" dist="38100" dir="2700000" algn="tl">
                    <a:srgbClr val="000000">
                      <a:alpha val="43137"/>
                    </a:srgbClr>
                  </a:outerShdw>
                </a:effectLst>
              </a:rPr>
              <a:t>Machine translation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自動摘要（</a:t>
            </a:r>
            <a:r>
              <a:rPr lang="en-US" altLang="zh-TW" b="1" dirty="0">
                <a:effectLst>
                  <a:outerShdw blurRad="38100" dist="38100" dir="2700000" algn="tl">
                    <a:srgbClr val="000000">
                      <a:alpha val="43137"/>
                    </a:srgbClr>
                  </a:outerShdw>
                </a:effectLst>
              </a:rPr>
              <a:t>Automatic summarization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文字蘊涵（</a:t>
            </a:r>
            <a:r>
              <a:rPr lang="en-US" altLang="zh-TW" b="1" dirty="0">
                <a:effectLst>
                  <a:outerShdw blurRad="38100" dist="38100" dir="2700000" algn="tl">
                    <a:srgbClr val="000000">
                      <a:alpha val="43137"/>
                    </a:srgbClr>
                  </a:outerShdw>
                </a:effectLst>
              </a:rPr>
              <a:t>Textual entailment</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命名實體辨識（</a:t>
            </a:r>
            <a:r>
              <a:rPr lang="en-US" altLang="zh-TW" b="1" dirty="0">
                <a:effectLst>
                  <a:outerShdw blurRad="38100" dist="38100" dir="2700000" algn="tl">
                    <a:srgbClr val="000000">
                      <a:alpha val="43137"/>
                    </a:srgbClr>
                  </a:outerShdw>
                </a:effectLst>
              </a:rPr>
              <a:t>Named entity recognition</a:t>
            </a:r>
            <a:r>
              <a:rPr lang="zh-TW" altLang="en-US"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643774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a:stretch>
            <a:fillRect/>
          </a:stretch>
        </p:blipFill>
        <p:spPr>
          <a:xfrm>
            <a:off x="799353" y="458642"/>
            <a:ext cx="7396703" cy="6302375"/>
          </a:xfrm>
          <a:prstGeom prst="rect">
            <a:avLst/>
          </a:prstGeom>
        </p:spPr>
      </p:pic>
    </p:spTree>
    <p:extLst>
      <p:ext uri="{BB962C8B-B14F-4D97-AF65-F5344CB8AC3E}">
        <p14:creationId xmlns:p14="http://schemas.microsoft.com/office/powerpoint/2010/main" val="3141096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65127"/>
            <a:ext cx="9144000" cy="975642"/>
          </a:xfrm>
          <a:solidFill>
            <a:srgbClr val="0070C0"/>
          </a:solidFill>
        </p:spPr>
        <p:txBody>
          <a:bodyPr>
            <a:normAutofit/>
          </a:bodyPr>
          <a:lstStyle/>
          <a:p>
            <a:r>
              <a:rPr lang="en-US" altLang="zh-TW" sz="3600" dirty="0">
                <a:solidFill>
                  <a:schemeClr val="bg1"/>
                </a:solidFill>
              </a:rPr>
              <a:t>Chinese Word </a:t>
            </a:r>
            <a:r>
              <a:rPr lang="en-US" altLang="zh-TW" sz="3600" b="1" dirty="0">
                <a:solidFill>
                  <a:schemeClr val="bg1"/>
                </a:solidFill>
                <a:effectLst>
                  <a:outerShdw blurRad="38100" dist="38100" dir="2700000" algn="tl">
                    <a:srgbClr val="000000">
                      <a:alpha val="43137"/>
                    </a:srgbClr>
                  </a:outerShdw>
                </a:effectLst>
              </a:rPr>
              <a:t>Segmentation</a:t>
            </a:r>
            <a:r>
              <a:rPr lang="zh-TW" altLang="en-US" sz="3600" dirty="0">
                <a:solidFill>
                  <a:schemeClr val="bg1"/>
                </a:solidFill>
              </a:rPr>
              <a:t>中文分詞</a:t>
            </a:r>
          </a:p>
        </p:txBody>
      </p:sp>
      <p:sp>
        <p:nvSpPr>
          <p:cNvPr id="4" name="矩形 3"/>
          <p:cNvSpPr/>
          <p:nvPr/>
        </p:nvSpPr>
        <p:spPr>
          <a:xfrm>
            <a:off x="231962" y="1386935"/>
            <a:ext cx="7633855" cy="646331"/>
          </a:xfrm>
          <a:prstGeom prst="rect">
            <a:avLst/>
          </a:prstGeom>
        </p:spPr>
        <p:txBody>
          <a:bodyPr wrap="square">
            <a:spAutoFit/>
          </a:bodyPr>
          <a:lstStyle/>
          <a:p>
            <a:r>
              <a:rPr lang="en-US" altLang="zh-TW" dirty="0"/>
              <a:t>Chinese word segmentation is the task of splitting Chinese text (a sequence of Chinese characters) into words.</a:t>
            </a:r>
          </a:p>
        </p:txBody>
      </p:sp>
      <p:sp>
        <p:nvSpPr>
          <p:cNvPr id="5" name="矩形 4"/>
          <p:cNvSpPr/>
          <p:nvPr/>
        </p:nvSpPr>
        <p:spPr>
          <a:xfrm>
            <a:off x="395536" y="2222964"/>
            <a:ext cx="7791450" cy="369332"/>
          </a:xfrm>
          <a:prstGeom prst="rect">
            <a:avLst/>
          </a:prstGeom>
        </p:spPr>
        <p:txBody>
          <a:bodyPr wrap="square">
            <a:spAutoFit/>
          </a:bodyPr>
          <a:lstStyle/>
          <a:p>
            <a:r>
              <a:rPr lang="en-US" altLang="zh-TW" dirty="0"/>
              <a:t>'</a:t>
            </a:r>
            <a:r>
              <a:rPr lang="zh-TW" altLang="en-US" dirty="0"/>
              <a:t>上海浦東開發與建設同步</a:t>
            </a:r>
            <a:r>
              <a:rPr lang="en-US" altLang="zh-TW" dirty="0"/>
              <a:t>' → ['</a:t>
            </a:r>
            <a:r>
              <a:rPr lang="zh-TW" altLang="en-US" dirty="0"/>
              <a:t>上海</a:t>
            </a:r>
            <a:r>
              <a:rPr lang="en-US" altLang="zh-TW" dirty="0"/>
              <a:t>', '</a:t>
            </a:r>
            <a:r>
              <a:rPr lang="zh-TW" altLang="en-US" dirty="0"/>
              <a:t>浦東</a:t>
            </a:r>
            <a:r>
              <a:rPr lang="en-US" altLang="zh-TW" dirty="0"/>
              <a:t>', '</a:t>
            </a:r>
            <a:r>
              <a:rPr lang="zh-TW" altLang="en-US" dirty="0"/>
              <a:t>開發</a:t>
            </a:r>
            <a:r>
              <a:rPr lang="en-US" altLang="zh-TW" dirty="0"/>
              <a:t>', ‘</a:t>
            </a:r>
            <a:r>
              <a:rPr lang="zh-TW" altLang="en-US" dirty="0"/>
              <a:t>與</a:t>
            </a:r>
            <a:r>
              <a:rPr lang="en-US" altLang="zh-TW" dirty="0"/>
              <a:t>', ’</a:t>
            </a:r>
            <a:r>
              <a:rPr lang="zh-TW" altLang="en-US" dirty="0"/>
              <a:t>建設</a:t>
            </a:r>
            <a:r>
              <a:rPr lang="en-US" altLang="zh-TW" dirty="0"/>
              <a:t>', '</a:t>
            </a:r>
            <a:r>
              <a:rPr lang="zh-TW" altLang="en-US" dirty="0"/>
              <a:t>同步</a:t>
            </a:r>
            <a:r>
              <a:rPr lang="en-US" altLang="zh-TW" dirty="0"/>
              <a:t>']</a:t>
            </a:r>
            <a:endParaRPr lang="zh-TW" altLang="en-US" dirty="0"/>
          </a:p>
        </p:txBody>
      </p:sp>
      <p:pic>
        <p:nvPicPr>
          <p:cNvPr id="6" name="圖片 5"/>
          <p:cNvPicPr>
            <a:picLocks noChangeAspect="1"/>
          </p:cNvPicPr>
          <p:nvPr/>
        </p:nvPicPr>
        <p:blipFill>
          <a:blip r:embed="rId2"/>
          <a:stretch>
            <a:fillRect/>
          </a:stretch>
        </p:blipFill>
        <p:spPr>
          <a:xfrm>
            <a:off x="539552" y="2603424"/>
            <a:ext cx="7753451" cy="3633888"/>
          </a:xfrm>
          <a:prstGeom prst="rect">
            <a:avLst/>
          </a:prstGeom>
        </p:spPr>
      </p:pic>
      <p:sp>
        <p:nvSpPr>
          <p:cNvPr id="7" name="矩形 6"/>
          <p:cNvSpPr/>
          <p:nvPr/>
        </p:nvSpPr>
        <p:spPr>
          <a:xfrm>
            <a:off x="124317" y="6443472"/>
            <a:ext cx="9042399" cy="338554"/>
          </a:xfrm>
          <a:prstGeom prst="rect">
            <a:avLst/>
          </a:prstGeom>
        </p:spPr>
        <p:txBody>
          <a:bodyPr wrap="square">
            <a:spAutoFit/>
          </a:bodyPr>
          <a:lstStyle/>
          <a:p>
            <a:r>
              <a:rPr lang="en-US" altLang="zh-TW" sz="1600" dirty="0"/>
              <a:t>https://github.com/sebastianruder/NLP-progress/blob/master/chinese/chinese_word_segmentation.md</a:t>
            </a:r>
            <a:endParaRPr lang="zh-TW" altLang="en-US" sz="1600" dirty="0"/>
          </a:p>
        </p:txBody>
      </p:sp>
    </p:spTree>
    <p:extLst>
      <p:ext uri="{BB962C8B-B14F-4D97-AF65-F5344CB8AC3E}">
        <p14:creationId xmlns:p14="http://schemas.microsoft.com/office/powerpoint/2010/main" val="1641625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sz="half" idx="2"/>
          </p:nvPr>
        </p:nvSpPr>
        <p:spPr>
          <a:xfrm>
            <a:off x="3417454" y="2072965"/>
            <a:ext cx="5292437" cy="3734666"/>
          </a:xfrm>
        </p:spPr>
        <p:txBody>
          <a:bodyPr>
            <a:normAutofit fontScale="77500" lnSpcReduction="20000"/>
          </a:bodyPr>
          <a:lstStyle/>
          <a:p>
            <a:pPr marL="0" indent="0">
              <a:buNone/>
            </a:pPr>
            <a:r>
              <a:rPr lang="en-US" altLang="zh-TW" dirty="0"/>
              <a:t>chapter-3 </a:t>
            </a:r>
            <a:r>
              <a:rPr lang="zh-TW" altLang="en-US" dirty="0"/>
              <a:t>中文分詞技術</a:t>
            </a:r>
          </a:p>
          <a:p>
            <a:pPr marL="0" indent="0">
              <a:buNone/>
            </a:pPr>
            <a:r>
              <a:rPr lang="en-US" altLang="zh-TW" dirty="0"/>
              <a:t>chapter-4 </a:t>
            </a:r>
            <a:r>
              <a:rPr lang="zh-TW" altLang="en-US" dirty="0"/>
              <a:t>詞性標注與命名實體識別</a:t>
            </a:r>
          </a:p>
          <a:p>
            <a:pPr marL="0" indent="0">
              <a:buNone/>
            </a:pPr>
            <a:r>
              <a:rPr lang="en-US" altLang="zh-TW" dirty="0"/>
              <a:t>chapter-5 </a:t>
            </a:r>
            <a:r>
              <a:rPr lang="zh-TW" altLang="en-US" dirty="0"/>
              <a:t>關鍵字提取</a:t>
            </a:r>
          </a:p>
          <a:p>
            <a:pPr marL="0" indent="0">
              <a:buNone/>
            </a:pPr>
            <a:r>
              <a:rPr lang="en-US" altLang="zh-TW" dirty="0"/>
              <a:t>chapter-6 </a:t>
            </a:r>
            <a:r>
              <a:rPr lang="zh-TW" altLang="en-US" dirty="0"/>
              <a:t>句法分析</a:t>
            </a:r>
            <a:endParaRPr lang="en-US" altLang="zh-TW" dirty="0"/>
          </a:p>
          <a:p>
            <a:pPr marL="0" indent="0">
              <a:buNone/>
            </a:pPr>
            <a:endParaRPr lang="zh-TW" altLang="en-US" dirty="0"/>
          </a:p>
          <a:p>
            <a:pPr marL="0" indent="0">
              <a:buNone/>
            </a:pPr>
            <a:r>
              <a:rPr lang="en-US" altLang="zh-TW" dirty="0"/>
              <a:t>chapter-7 </a:t>
            </a:r>
            <a:r>
              <a:rPr lang="zh-TW" altLang="en-US" dirty="0"/>
              <a:t>文本向量化</a:t>
            </a:r>
          </a:p>
          <a:p>
            <a:pPr marL="0" indent="0">
              <a:buNone/>
            </a:pPr>
            <a:r>
              <a:rPr lang="en-US" altLang="zh-TW" dirty="0"/>
              <a:t>chapter-8 </a:t>
            </a:r>
            <a:r>
              <a:rPr lang="zh-TW" altLang="en-US" dirty="0"/>
              <a:t>情感分析</a:t>
            </a:r>
          </a:p>
          <a:p>
            <a:pPr marL="0" indent="0">
              <a:buNone/>
            </a:pPr>
            <a:r>
              <a:rPr lang="en-US" altLang="zh-TW" dirty="0"/>
              <a:t>chapter-9 NLP</a:t>
            </a:r>
            <a:r>
              <a:rPr lang="zh-TW" altLang="en-US" dirty="0"/>
              <a:t>中用到的機器學習演算法</a:t>
            </a:r>
          </a:p>
          <a:p>
            <a:pPr marL="0" indent="0">
              <a:buNone/>
            </a:pPr>
            <a:r>
              <a:rPr lang="en-US" altLang="zh-TW" dirty="0"/>
              <a:t>chapter-10 </a:t>
            </a:r>
            <a:r>
              <a:rPr lang="zh-TW" altLang="en-US" dirty="0"/>
              <a:t>基於深度學習的</a:t>
            </a:r>
            <a:r>
              <a:rPr lang="en-US" altLang="zh-TW" dirty="0"/>
              <a:t>NLP</a:t>
            </a:r>
            <a:r>
              <a:rPr lang="zh-TW" altLang="en-US" dirty="0"/>
              <a:t>演算法</a:t>
            </a:r>
          </a:p>
        </p:txBody>
      </p:sp>
      <p:pic>
        <p:nvPicPr>
          <p:cNvPr id="7" name="內容版面配置區 6"/>
          <p:cNvPicPr>
            <a:picLocks noGrp="1" noChangeAspect="1"/>
          </p:cNvPicPr>
          <p:nvPr>
            <p:ph sz="half" idx="1"/>
          </p:nvPr>
        </p:nvPicPr>
        <p:blipFill>
          <a:blip r:embed="rId2"/>
          <a:stretch>
            <a:fillRect/>
          </a:stretch>
        </p:blipFill>
        <p:spPr>
          <a:xfrm>
            <a:off x="370799" y="2093952"/>
            <a:ext cx="2536156" cy="3310415"/>
          </a:xfrm>
          <a:prstGeom prst="rect">
            <a:avLst/>
          </a:prstGeom>
        </p:spPr>
      </p:pic>
      <p:sp>
        <p:nvSpPr>
          <p:cNvPr id="8" name="矩形 7"/>
          <p:cNvSpPr/>
          <p:nvPr/>
        </p:nvSpPr>
        <p:spPr>
          <a:xfrm>
            <a:off x="239980" y="5807631"/>
            <a:ext cx="4332020" cy="369332"/>
          </a:xfrm>
          <a:prstGeom prst="rect">
            <a:avLst/>
          </a:prstGeom>
        </p:spPr>
        <p:txBody>
          <a:bodyPr wrap="none">
            <a:spAutoFit/>
          </a:bodyPr>
          <a:lstStyle/>
          <a:p>
            <a:r>
              <a:rPr lang="en-US" altLang="zh-TW" dirty="0"/>
              <a:t>https://github.com/nlpinaction/learning-nlp</a:t>
            </a:r>
            <a:endParaRPr lang="zh-TW" altLang="en-US" dirty="0"/>
          </a:p>
        </p:txBody>
      </p:sp>
      <p:sp>
        <p:nvSpPr>
          <p:cNvPr id="9" name="標題 1"/>
          <p:cNvSpPr>
            <a:spLocks noGrp="1"/>
          </p:cNvSpPr>
          <p:nvPr>
            <p:ph type="title"/>
          </p:nvPr>
        </p:nvSpPr>
        <p:spPr>
          <a:xfrm>
            <a:off x="0" y="365126"/>
            <a:ext cx="9144000" cy="1325563"/>
          </a:xfrm>
          <a:solidFill>
            <a:srgbClr val="0070C0"/>
          </a:solidFill>
        </p:spPr>
        <p:txBody>
          <a:bodyPr>
            <a:normAutofit/>
          </a:bodyPr>
          <a:lstStyle/>
          <a:p>
            <a:r>
              <a:rPr lang="en-US" altLang="zh-TW" sz="3600" dirty="0">
                <a:solidFill>
                  <a:schemeClr val="bg1"/>
                </a:solidFill>
              </a:rPr>
              <a:t>Chinese Word </a:t>
            </a:r>
            <a:r>
              <a:rPr lang="en-US" altLang="zh-TW" sz="3600" dirty="0">
                <a:solidFill>
                  <a:srgbClr val="FFFF00"/>
                </a:solidFill>
              </a:rPr>
              <a:t>Segmentation</a:t>
            </a:r>
            <a:r>
              <a:rPr lang="zh-TW" altLang="en-US" sz="3600" dirty="0">
                <a:solidFill>
                  <a:schemeClr val="bg1"/>
                </a:solidFill>
              </a:rPr>
              <a:t>中文</a:t>
            </a:r>
            <a:r>
              <a:rPr lang="zh-TW" altLang="en-US" sz="3600" dirty="0">
                <a:solidFill>
                  <a:srgbClr val="FFFF00"/>
                </a:solidFill>
                <a:effectLst>
                  <a:outerShdw blurRad="38100" dist="38100" dir="2700000" algn="tl">
                    <a:srgbClr val="000000">
                      <a:alpha val="43137"/>
                    </a:srgbClr>
                  </a:outerShdw>
                </a:effectLst>
              </a:rPr>
              <a:t>分詞</a:t>
            </a:r>
          </a:p>
        </p:txBody>
      </p:sp>
    </p:spTree>
    <p:extLst>
      <p:ext uri="{BB962C8B-B14F-4D97-AF65-F5344CB8AC3E}">
        <p14:creationId xmlns:p14="http://schemas.microsoft.com/office/powerpoint/2010/main" val="2735564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txBox="1">
            <a:spLocks/>
          </p:cNvSpPr>
          <p:nvPr/>
        </p:nvSpPr>
        <p:spPr>
          <a:xfrm>
            <a:off x="0" y="92843"/>
            <a:ext cx="9144000" cy="1325563"/>
          </a:xfrm>
          <a:prstGeom prst="rect">
            <a:avLst/>
          </a:prstGeom>
          <a:solidFill>
            <a:srgbClr val="0070C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a:solidFill>
                  <a:schemeClr val="bg1"/>
                </a:solidFill>
              </a:rPr>
              <a:t>Chinese Word Segmentation</a:t>
            </a:r>
            <a:r>
              <a:rPr lang="zh-TW" altLang="en-US" sz="3600">
                <a:solidFill>
                  <a:schemeClr val="bg1"/>
                </a:solidFill>
              </a:rPr>
              <a:t>中文分詞</a:t>
            </a:r>
            <a:endParaRPr lang="zh-TW" altLang="en-US" sz="3600" dirty="0">
              <a:solidFill>
                <a:schemeClr val="bg1"/>
              </a:solidFill>
            </a:endParaRPr>
          </a:p>
        </p:txBody>
      </p:sp>
      <p:sp>
        <p:nvSpPr>
          <p:cNvPr id="7" name="矩形 6"/>
          <p:cNvSpPr/>
          <p:nvPr/>
        </p:nvSpPr>
        <p:spPr>
          <a:xfrm>
            <a:off x="4027633" y="2548170"/>
            <a:ext cx="4866986" cy="4247317"/>
          </a:xfrm>
          <a:prstGeom prst="rect">
            <a:avLst/>
          </a:prstGeom>
          <a:solidFill>
            <a:schemeClr val="accent6">
              <a:lumMod val="20000"/>
              <a:lumOff val="80000"/>
            </a:schemeClr>
          </a:solidFill>
        </p:spPr>
        <p:txBody>
          <a:bodyPr wrap="square">
            <a:spAutoFit/>
          </a:bodyPr>
          <a:lstStyle/>
          <a:p>
            <a:r>
              <a:rPr lang="en-US" altLang="zh-TW" dirty="0"/>
              <a:t>import </a:t>
            </a:r>
            <a:r>
              <a:rPr lang="en-US" altLang="zh-TW" dirty="0" err="1"/>
              <a:t>jieba</a:t>
            </a:r>
            <a:endParaRPr lang="en-US" altLang="zh-TW" dirty="0"/>
          </a:p>
          <a:p>
            <a:endParaRPr lang="en-US" altLang="zh-TW" dirty="0"/>
          </a:p>
          <a:p>
            <a:r>
              <a:rPr lang="en-US" altLang="zh-TW" dirty="0"/>
              <a:t>sent = '</a:t>
            </a:r>
            <a:r>
              <a:rPr lang="zh-TW" altLang="en-US" dirty="0"/>
              <a:t>中文分詞是文本處理不可或缺的一步！</a:t>
            </a:r>
            <a:r>
              <a:rPr lang="en-US" altLang="zh-TW" dirty="0"/>
              <a:t>'</a:t>
            </a:r>
          </a:p>
          <a:p>
            <a:endParaRPr lang="en-US" altLang="zh-TW" dirty="0"/>
          </a:p>
          <a:p>
            <a:r>
              <a:rPr lang="en-US" altLang="zh-TW" dirty="0" err="1"/>
              <a:t>seg_list</a:t>
            </a:r>
            <a:r>
              <a:rPr lang="en-US" altLang="zh-TW" dirty="0"/>
              <a:t> = </a:t>
            </a:r>
            <a:r>
              <a:rPr lang="en-US" altLang="zh-TW" dirty="0" err="1"/>
              <a:t>jieba.cut</a:t>
            </a:r>
            <a:r>
              <a:rPr lang="en-US" altLang="zh-TW" dirty="0"/>
              <a:t>(sent, </a:t>
            </a:r>
            <a:r>
              <a:rPr lang="en-US" altLang="zh-TW" dirty="0" err="1"/>
              <a:t>cut_all</a:t>
            </a:r>
            <a:r>
              <a:rPr lang="en-US" altLang="zh-TW" dirty="0"/>
              <a:t>=True)</a:t>
            </a:r>
          </a:p>
          <a:p>
            <a:r>
              <a:rPr lang="en-US" altLang="zh-TW" dirty="0"/>
              <a:t>print('</a:t>
            </a:r>
            <a:r>
              <a:rPr lang="zh-TW" altLang="en-US" dirty="0"/>
              <a:t>全模式：</a:t>
            </a:r>
            <a:r>
              <a:rPr lang="en-US" altLang="zh-TW" dirty="0"/>
              <a:t>', '/ ' .join(</a:t>
            </a:r>
            <a:r>
              <a:rPr lang="en-US" altLang="zh-TW" dirty="0" err="1"/>
              <a:t>seg_list</a:t>
            </a:r>
            <a:r>
              <a:rPr lang="en-US" altLang="zh-TW" dirty="0"/>
              <a:t>)) </a:t>
            </a:r>
          </a:p>
          <a:p>
            <a:endParaRPr lang="en-US" altLang="zh-TW" dirty="0"/>
          </a:p>
          <a:p>
            <a:r>
              <a:rPr lang="en-US" altLang="zh-TW" dirty="0" err="1"/>
              <a:t>seg_list</a:t>
            </a:r>
            <a:r>
              <a:rPr lang="en-US" altLang="zh-TW" dirty="0"/>
              <a:t> = </a:t>
            </a:r>
            <a:r>
              <a:rPr lang="en-US" altLang="zh-TW" dirty="0" err="1"/>
              <a:t>jieba.cut</a:t>
            </a:r>
            <a:r>
              <a:rPr lang="en-US" altLang="zh-TW" dirty="0"/>
              <a:t>(sent, </a:t>
            </a:r>
            <a:r>
              <a:rPr lang="en-US" altLang="zh-TW" dirty="0" err="1"/>
              <a:t>cut_all</a:t>
            </a:r>
            <a:r>
              <a:rPr lang="en-US" altLang="zh-TW" dirty="0"/>
              <a:t>=False)</a:t>
            </a:r>
          </a:p>
          <a:p>
            <a:r>
              <a:rPr lang="en-US" altLang="zh-TW" dirty="0"/>
              <a:t>print('</a:t>
            </a:r>
            <a:r>
              <a:rPr lang="zh-TW" altLang="en-US" dirty="0"/>
              <a:t>精確模式：</a:t>
            </a:r>
            <a:r>
              <a:rPr lang="en-US" altLang="zh-TW" dirty="0"/>
              <a:t>', '/ '.join(</a:t>
            </a:r>
            <a:r>
              <a:rPr lang="en-US" altLang="zh-TW" dirty="0" err="1"/>
              <a:t>seg_list</a:t>
            </a:r>
            <a:r>
              <a:rPr lang="en-US" altLang="zh-TW" dirty="0"/>
              <a:t>)) </a:t>
            </a:r>
          </a:p>
          <a:p>
            <a:endParaRPr lang="en-US" altLang="zh-TW" dirty="0"/>
          </a:p>
          <a:p>
            <a:r>
              <a:rPr lang="en-US" altLang="zh-TW" dirty="0" err="1"/>
              <a:t>seg_list</a:t>
            </a:r>
            <a:r>
              <a:rPr lang="en-US" altLang="zh-TW" dirty="0"/>
              <a:t> = </a:t>
            </a:r>
            <a:r>
              <a:rPr lang="en-US" altLang="zh-TW" dirty="0" err="1"/>
              <a:t>jieba.cut</a:t>
            </a:r>
            <a:r>
              <a:rPr lang="en-US" altLang="zh-TW" dirty="0"/>
              <a:t>(sent)  </a:t>
            </a:r>
          </a:p>
          <a:p>
            <a:r>
              <a:rPr lang="en-US" altLang="zh-TW" dirty="0"/>
              <a:t>print('</a:t>
            </a:r>
            <a:r>
              <a:rPr lang="zh-TW" altLang="en-US" dirty="0"/>
              <a:t>預設精確模式：</a:t>
            </a:r>
            <a:r>
              <a:rPr lang="en-US" altLang="zh-TW" dirty="0"/>
              <a:t>', '/ '.join(</a:t>
            </a:r>
            <a:r>
              <a:rPr lang="en-US" altLang="zh-TW" dirty="0" err="1"/>
              <a:t>seg_list</a:t>
            </a:r>
            <a:r>
              <a:rPr lang="en-US" altLang="zh-TW" dirty="0"/>
              <a:t>))</a:t>
            </a:r>
          </a:p>
          <a:p>
            <a:endParaRPr lang="en-US" altLang="zh-TW" dirty="0"/>
          </a:p>
          <a:p>
            <a:r>
              <a:rPr lang="en-US" altLang="zh-TW" dirty="0" err="1"/>
              <a:t>seg_list</a:t>
            </a:r>
            <a:r>
              <a:rPr lang="en-US" altLang="zh-TW" dirty="0"/>
              <a:t> = </a:t>
            </a:r>
            <a:r>
              <a:rPr lang="en-US" altLang="zh-TW" dirty="0" err="1"/>
              <a:t>jieba.cut_for_search</a:t>
            </a:r>
            <a:r>
              <a:rPr lang="en-US" altLang="zh-TW" dirty="0"/>
              <a:t>(sent)  </a:t>
            </a:r>
          </a:p>
          <a:p>
            <a:r>
              <a:rPr lang="en-US" altLang="zh-TW" dirty="0"/>
              <a:t>print('</a:t>
            </a:r>
            <a:r>
              <a:rPr lang="zh-TW" altLang="en-US" dirty="0"/>
              <a:t>搜尋引擎模式</a:t>
            </a:r>
            <a:r>
              <a:rPr lang="en-US" altLang="zh-TW" dirty="0"/>
              <a:t>', '/ '.join(</a:t>
            </a:r>
            <a:r>
              <a:rPr lang="en-US" altLang="zh-TW" dirty="0" err="1"/>
              <a:t>seg_list</a:t>
            </a:r>
            <a:r>
              <a:rPr lang="en-US" altLang="zh-TW" dirty="0"/>
              <a:t>))</a:t>
            </a:r>
            <a:endParaRPr lang="zh-TW" altLang="en-US" dirty="0"/>
          </a:p>
        </p:txBody>
      </p:sp>
      <p:sp>
        <p:nvSpPr>
          <p:cNvPr id="8" name="矩形 7"/>
          <p:cNvSpPr/>
          <p:nvPr/>
        </p:nvSpPr>
        <p:spPr>
          <a:xfrm>
            <a:off x="346801" y="1447967"/>
            <a:ext cx="3019416" cy="369332"/>
          </a:xfrm>
          <a:prstGeom prst="rect">
            <a:avLst/>
          </a:prstGeom>
        </p:spPr>
        <p:txBody>
          <a:bodyPr wrap="none">
            <a:spAutoFit/>
          </a:bodyPr>
          <a:lstStyle/>
          <a:p>
            <a:r>
              <a:rPr lang="en-US" altLang="zh-TW" dirty="0"/>
              <a:t>https://github.com/fxsjy/jieba</a:t>
            </a:r>
            <a:endParaRPr lang="zh-TW" altLang="en-US" dirty="0"/>
          </a:p>
        </p:txBody>
      </p:sp>
      <p:sp>
        <p:nvSpPr>
          <p:cNvPr id="9" name="矩形 8"/>
          <p:cNvSpPr/>
          <p:nvPr/>
        </p:nvSpPr>
        <p:spPr>
          <a:xfrm>
            <a:off x="424873" y="6239562"/>
            <a:ext cx="3454400" cy="461665"/>
          </a:xfrm>
          <a:prstGeom prst="rect">
            <a:avLst/>
          </a:prstGeom>
        </p:spPr>
        <p:txBody>
          <a:bodyPr wrap="square">
            <a:spAutoFit/>
          </a:bodyPr>
          <a:lstStyle/>
          <a:p>
            <a:r>
              <a:rPr lang="zh-TW" altLang="en-US" sz="1200" dirty="0"/>
              <a:t>搜索引擎模式，在精確模式的基礎上，對長詞再次切分，提高召回率，適合用於搜尋引擎分詞。</a:t>
            </a:r>
            <a:endParaRPr lang="en-US" altLang="zh-TW" sz="1200" dirty="0"/>
          </a:p>
        </p:txBody>
      </p:sp>
      <p:sp>
        <p:nvSpPr>
          <p:cNvPr id="10" name="矩形 9"/>
          <p:cNvSpPr/>
          <p:nvPr/>
        </p:nvSpPr>
        <p:spPr>
          <a:xfrm>
            <a:off x="910363" y="1889748"/>
            <a:ext cx="1722438" cy="923330"/>
          </a:xfrm>
          <a:prstGeom prst="rect">
            <a:avLst/>
          </a:prstGeom>
        </p:spPr>
        <p:txBody>
          <a:bodyPr wrap="square">
            <a:spAutoFit/>
          </a:bodyPr>
          <a:lstStyle/>
          <a:p>
            <a:r>
              <a:rPr lang="zh-TW" altLang="en-US" dirty="0"/>
              <a:t>支持繁體分詞</a:t>
            </a:r>
          </a:p>
          <a:p>
            <a:r>
              <a:rPr lang="zh-TW" altLang="en-US" dirty="0"/>
              <a:t>支持自訂字典</a:t>
            </a:r>
          </a:p>
          <a:p>
            <a:r>
              <a:rPr lang="en-US" altLang="zh-TW" dirty="0"/>
              <a:t>MIT </a:t>
            </a:r>
            <a:r>
              <a:rPr lang="zh-TW" altLang="en-US" dirty="0"/>
              <a:t>授權協議</a:t>
            </a:r>
          </a:p>
        </p:txBody>
      </p:sp>
      <p:sp>
        <p:nvSpPr>
          <p:cNvPr id="11" name="矩形 10"/>
          <p:cNvSpPr/>
          <p:nvPr/>
        </p:nvSpPr>
        <p:spPr>
          <a:xfrm>
            <a:off x="4027634" y="1554910"/>
            <a:ext cx="4737676" cy="830997"/>
          </a:xfrm>
          <a:prstGeom prst="rect">
            <a:avLst/>
          </a:prstGeom>
        </p:spPr>
        <p:txBody>
          <a:bodyPr wrap="square">
            <a:spAutoFit/>
          </a:bodyPr>
          <a:lstStyle/>
          <a:p>
            <a:r>
              <a:rPr lang="en-US" altLang="zh-TW" sz="1200" dirty="0" err="1"/>
              <a:t>jieba</a:t>
            </a:r>
            <a:endParaRPr lang="en-US" altLang="zh-TW" sz="1200" dirty="0"/>
          </a:p>
          <a:p>
            <a:r>
              <a:rPr lang="en-US" altLang="zh-TW" sz="1200" dirty="0"/>
              <a:t>“</a:t>
            </a:r>
            <a:r>
              <a:rPr lang="zh-TW" altLang="en-US" sz="1200" dirty="0"/>
              <a:t>結巴”中文分詞：做最好的 </a:t>
            </a:r>
            <a:r>
              <a:rPr lang="en-US" altLang="zh-TW" sz="1200" dirty="0"/>
              <a:t>Python </a:t>
            </a:r>
            <a:r>
              <a:rPr lang="zh-TW" altLang="en-US" sz="1200" dirty="0"/>
              <a:t>中文分片語件</a:t>
            </a:r>
          </a:p>
          <a:p>
            <a:r>
              <a:rPr lang="en-US" altLang="zh-TW" sz="1200" dirty="0"/>
              <a:t>"</a:t>
            </a:r>
            <a:r>
              <a:rPr lang="en-US" altLang="zh-TW" sz="1200" dirty="0" err="1"/>
              <a:t>Jieba</a:t>
            </a:r>
            <a:r>
              <a:rPr lang="en-US" altLang="zh-TW" sz="1200" dirty="0"/>
              <a:t>" (Chinese for "to stutter") Chinese text segmentation: built to be the best Python Chinese word segmentation module.</a:t>
            </a:r>
          </a:p>
        </p:txBody>
      </p:sp>
      <p:sp>
        <p:nvSpPr>
          <p:cNvPr id="12" name="矩形 11"/>
          <p:cNvSpPr/>
          <p:nvPr/>
        </p:nvSpPr>
        <p:spPr>
          <a:xfrm>
            <a:off x="420110" y="3013098"/>
            <a:ext cx="2442008" cy="369332"/>
          </a:xfrm>
          <a:prstGeom prst="rect">
            <a:avLst/>
          </a:prstGeom>
        </p:spPr>
        <p:txBody>
          <a:bodyPr wrap="square">
            <a:spAutoFit/>
          </a:bodyPr>
          <a:lstStyle/>
          <a:p>
            <a:r>
              <a:rPr lang="zh-TW" altLang="en-US" dirty="0"/>
              <a:t>支持三種分詞模式：</a:t>
            </a:r>
          </a:p>
        </p:txBody>
      </p:sp>
      <p:sp>
        <p:nvSpPr>
          <p:cNvPr id="13" name="矩形 12"/>
          <p:cNvSpPr/>
          <p:nvPr/>
        </p:nvSpPr>
        <p:spPr>
          <a:xfrm>
            <a:off x="420110" y="4527907"/>
            <a:ext cx="3459163" cy="646331"/>
          </a:xfrm>
          <a:prstGeom prst="rect">
            <a:avLst/>
          </a:prstGeom>
        </p:spPr>
        <p:txBody>
          <a:bodyPr wrap="square">
            <a:spAutoFit/>
          </a:bodyPr>
          <a:lstStyle/>
          <a:p>
            <a:r>
              <a:rPr lang="zh-TW" altLang="en-US" dirty="0"/>
              <a:t>精確模式，試圖將句子最精確地切開，適合文本分析；</a:t>
            </a:r>
          </a:p>
        </p:txBody>
      </p:sp>
      <p:sp>
        <p:nvSpPr>
          <p:cNvPr id="14" name="矩形 13"/>
          <p:cNvSpPr/>
          <p:nvPr/>
        </p:nvSpPr>
        <p:spPr>
          <a:xfrm>
            <a:off x="420110" y="3493503"/>
            <a:ext cx="3660775" cy="923330"/>
          </a:xfrm>
          <a:prstGeom prst="rect">
            <a:avLst/>
          </a:prstGeom>
        </p:spPr>
        <p:txBody>
          <a:bodyPr wrap="square">
            <a:spAutoFit/>
          </a:bodyPr>
          <a:lstStyle/>
          <a:p>
            <a:r>
              <a:rPr lang="zh-TW" altLang="en-US" dirty="0"/>
              <a:t>全模式，把句子中所有的可以成詞的詞語都掃描出來</a:t>
            </a:r>
            <a:r>
              <a:rPr lang="en-US" altLang="zh-TW" dirty="0"/>
              <a:t>, </a:t>
            </a:r>
            <a:r>
              <a:rPr lang="zh-TW" altLang="en-US" dirty="0"/>
              <a:t>速度非常快，但是不能解決歧義；</a:t>
            </a:r>
          </a:p>
        </p:txBody>
      </p:sp>
    </p:spTree>
    <p:extLst>
      <p:ext uri="{BB962C8B-B14F-4D97-AF65-F5344CB8AC3E}">
        <p14:creationId xmlns:p14="http://schemas.microsoft.com/office/powerpoint/2010/main" val="39786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309080" y="653019"/>
            <a:ext cx="8206270" cy="5175126"/>
          </a:xfrm>
          <a:prstGeom prst="rect">
            <a:avLst/>
          </a:prstGeom>
        </p:spPr>
      </p:pic>
      <p:sp>
        <p:nvSpPr>
          <p:cNvPr id="7" name="矩形 6"/>
          <p:cNvSpPr/>
          <p:nvPr/>
        </p:nvSpPr>
        <p:spPr>
          <a:xfrm>
            <a:off x="443345" y="6045600"/>
            <a:ext cx="7536873" cy="307777"/>
          </a:xfrm>
          <a:prstGeom prst="rect">
            <a:avLst/>
          </a:prstGeom>
        </p:spPr>
        <p:txBody>
          <a:bodyPr wrap="square">
            <a:spAutoFit/>
          </a:bodyPr>
          <a:lstStyle/>
          <a:p>
            <a:r>
              <a:rPr lang="zh-TW" altLang="en-US" sz="1400" dirty="0"/>
              <a:t>搜索引擎模式，在精確模式的基礎上，對長詞再次切分，提高召回率，適合用於搜尋引擎分詞。</a:t>
            </a:r>
            <a:endParaRPr lang="en-US" altLang="zh-TW" sz="1400" dirty="0"/>
          </a:p>
        </p:txBody>
      </p:sp>
      <p:sp>
        <p:nvSpPr>
          <p:cNvPr id="8" name="矩形 7"/>
          <p:cNvSpPr/>
          <p:nvPr/>
        </p:nvSpPr>
        <p:spPr>
          <a:xfrm>
            <a:off x="4664363" y="5403273"/>
            <a:ext cx="2318328" cy="4248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24872" y="2410691"/>
            <a:ext cx="4959927" cy="12547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23675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22546"/>
            <a:ext cx="9144000" cy="923330"/>
          </a:xfrm>
          <a:solidFill>
            <a:srgbClr val="0070C0"/>
          </a:solidFill>
        </p:spPr>
        <p:txBody>
          <a:bodyPr>
            <a:normAutofit/>
          </a:bodyPr>
          <a:lstStyle/>
          <a:p>
            <a:r>
              <a:rPr lang="zh-TW" altLang="en-US" dirty="0">
                <a:solidFill>
                  <a:schemeClr val="bg1"/>
                </a:solidFill>
              </a:rPr>
              <a:t>詞性標註</a:t>
            </a:r>
            <a:r>
              <a:rPr lang="en-US" altLang="zh-TW" dirty="0">
                <a:solidFill>
                  <a:schemeClr val="bg1"/>
                </a:solidFill>
              </a:rPr>
              <a:t>Part-of-speech tagging</a:t>
            </a:r>
            <a:endParaRPr lang="zh-TW" altLang="en-US" dirty="0">
              <a:solidFill>
                <a:schemeClr val="bg1"/>
              </a:solidFill>
            </a:endParaRPr>
          </a:p>
        </p:txBody>
      </p:sp>
      <p:sp>
        <p:nvSpPr>
          <p:cNvPr id="4" name="矩形 3"/>
          <p:cNvSpPr/>
          <p:nvPr/>
        </p:nvSpPr>
        <p:spPr>
          <a:xfrm>
            <a:off x="323528" y="1672724"/>
            <a:ext cx="8707504" cy="646331"/>
          </a:xfrm>
          <a:prstGeom prst="rect">
            <a:avLst/>
          </a:prstGeom>
        </p:spPr>
        <p:txBody>
          <a:bodyPr wrap="square">
            <a:spAutoFit/>
          </a:bodyPr>
          <a:lstStyle/>
          <a:p>
            <a:r>
              <a:rPr lang="zh-TW" altLang="en-US" b="1" dirty="0"/>
              <a:t>字詞（</a:t>
            </a:r>
            <a:r>
              <a:rPr lang="en-US" altLang="zh-TW" b="1" dirty="0"/>
              <a:t>word</a:t>
            </a:r>
            <a:r>
              <a:rPr lang="zh-TW" altLang="en-US" b="1" dirty="0"/>
              <a:t>）是語言系統中具有獨立語意或扮演特定語法功能，且可以自由使用的最小語言單位。</a:t>
            </a:r>
            <a:endParaRPr lang="en-US" altLang="zh-TW" b="1" dirty="0"/>
          </a:p>
        </p:txBody>
      </p:sp>
      <p:sp>
        <p:nvSpPr>
          <p:cNvPr id="3" name="矩形 2"/>
          <p:cNvSpPr/>
          <p:nvPr/>
        </p:nvSpPr>
        <p:spPr>
          <a:xfrm>
            <a:off x="323528" y="3789040"/>
            <a:ext cx="7842972" cy="1200329"/>
          </a:xfrm>
          <a:prstGeom prst="rect">
            <a:avLst/>
          </a:prstGeom>
        </p:spPr>
        <p:txBody>
          <a:bodyPr wrap="square">
            <a:spAutoFit/>
          </a:bodyPr>
          <a:lstStyle/>
          <a:p>
            <a:r>
              <a:rPr lang="zh-TW" altLang="en-US" b="1" dirty="0"/>
              <a:t>隨著語言的不同，詞性分類的方式也有所差異。</a:t>
            </a:r>
            <a:endParaRPr lang="en-US" altLang="zh-TW" b="1" dirty="0"/>
          </a:p>
          <a:p>
            <a:r>
              <a:rPr lang="zh-TW" altLang="en-US" b="1" dirty="0"/>
              <a:t>基本上可分為動詞（</a:t>
            </a:r>
            <a:r>
              <a:rPr lang="en-US" altLang="zh-TW" b="1" dirty="0"/>
              <a:t>verb</a:t>
            </a:r>
            <a:r>
              <a:rPr lang="zh-TW" altLang="en-US" b="1" dirty="0"/>
              <a:t>）、名詞（</a:t>
            </a:r>
            <a:r>
              <a:rPr lang="en-US" altLang="zh-TW" b="1" dirty="0"/>
              <a:t>noun</a:t>
            </a:r>
            <a:r>
              <a:rPr lang="zh-TW" altLang="en-US" b="1" dirty="0"/>
              <a:t>）、形容詞（</a:t>
            </a:r>
            <a:r>
              <a:rPr lang="en-US" altLang="zh-TW" b="1" dirty="0"/>
              <a:t>adjective</a:t>
            </a:r>
            <a:r>
              <a:rPr lang="zh-TW" altLang="en-US" b="1" dirty="0"/>
              <a:t>）、副詞（</a:t>
            </a:r>
            <a:r>
              <a:rPr lang="en-US" altLang="zh-TW" b="1" dirty="0"/>
              <a:t>adverb</a:t>
            </a:r>
            <a:r>
              <a:rPr lang="zh-TW" altLang="en-US" b="1" dirty="0"/>
              <a:t>），以及其他類別，例如：代名詞（</a:t>
            </a:r>
            <a:r>
              <a:rPr lang="en-US" altLang="zh-TW" b="1" dirty="0"/>
              <a:t>pronoun</a:t>
            </a:r>
            <a:r>
              <a:rPr lang="zh-TW" altLang="en-US" b="1" dirty="0"/>
              <a:t>）、介係詞（</a:t>
            </a:r>
            <a:r>
              <a:rPr lang="en-US" altLang="zh-TW" b="1" dirty="0"/>
              <a:t>preposition</a:t>
            </a:r>
            <a:r>
              <a:rPr lang="zh-TW" altLang="en-US" b="1" dirty="0"/>
              <a:t>）、連接詞（</a:t>
            </a:r>
            <a:r>
              <a:rPr lang="en-US" altLang="zh-TW" b="1" dirty="0"/>
              <a:t>conjunction</a:t>
            </a:r>
            <a:r>
              <a:rPr lang="zh-TW" altLang="en-US" b="1" dirty="0"/>
              <a:t>）或感嘆詞（</a:t>
            </a:r>
            <a:r>
              <a:rPr lang="en-US" altLang="zh-TW" b="1" dirty="0"/>
              <a:t>interjection</a:t>
            </a:r>
            <a:r>
              <a:rPr lang="zh-TW" altLang="en-US" b="1" dirty="0"/>
              <a:t>）</a:t>
            </a:r>
            <a:endParaRPr lang="zh-TW" altLang="en-US" dirty="0"/>
          </a:p>
        </p:txBody>
      </p:sp>
      <p:sp>
        <p:nvSpPr>
          <p:cNvPr id="5" name="矩形 4"/>
          <p:cNvSpPr/>
          <p:nvPr/>
        </p:nvSpPr>
        <p:spPr>
          <a:xfrm>
            <a:off x="344907" y="2515941"/>
            <a:ext cx="6982691" cy="923330"/>
          </a:xfrm>
          <a:prstGeom prst="rect">
            <a:avLst/>
          </a:prstGeom>
        </p:spPr>
        <p:txBody>
          <a:bodyPr wrap="square">
            <a:spAutoFit/>
          </a:bodyPr>
          <a:lstStyle/>
          <a:p>
            <a:r>
              <a:rPr lang="zh-TW" altLang="en-US" b="1" dirty="0"/>
              <a:t>依據字詞在句法結構或語言形態上扮演的角色，</a:t>
            </a:r>
            <a:endParaRPr lang="en-US" altLang="zh-TW" b="1" dirty="0"/>
          </a:p>
          <a:p>
            <a:r>
              <a:rPr lang="zh-TW" altLang="en-US" b="1" dirty="0"/>
              <a:t>經由詞性分類賦予語句中每個字詞適當之詞性符號或標記的過程，</a:t>
            </a:r>
            <a:endParaRPr lang="en-US" altLang="zh-TW" b="1" dirty="0"/>
          </a:p>
          <a:p>
            <a:r>
              <a:rPr lang="zh-TW" altLang="en-US" b="1" dirty="0"/>
              <a:t>則稱為詞性標記（</a:t>
            </a:r>
            <a:r>
              <a:rPr lang="en-US" altLang="zh-TW" b="1" dirty="0"/>
              <a:t>part-of-speech tagging</a:t>
            </a:r>
            <a:r>
              <a:rPr lang="zh-TW" altLang="en-US" b="1" dirty="0"/>
              <a:t>，或稱</a:t>
            </a:r>
            <a:r>
              <a:rPr lang="en-US" altLang="zh-TW" b="1" dirty="0"/>
              <a:t>POS tagging</a:t>
            </a:r>
            <a:r>
              <a:rPr lang="zh-TW" altLang="en-US" b="1" dirty="0"/>
              <a:t>）。</a:t>
            </a:r>
            <a:endParaRPr lang="zh-TW" altLang="en-US" dirty="0"/>
          </a:p>
        </p:txBody>
      </p:sp>
      <p:sp>
        <p:nvSpPr>
          <p:cNvPr id="11" name="矩形 10"/>
          <p:cNvSpPr/>
          <p:nvPr/>
        </p:nvSpPr>
        <p:spPr>
          <a:xfrm>
            <a:off x="246347" y="1283892"/>
            <a:ext cx="4152099" cy="369332"/>
          </a:xfrm>
          <a:prstGeom prst="rect">
            <a:avLst/>
          </a:prstGeom>
        </p:spPr>
        <p:txBody>
          <a:bodyPr wrap="none">
            <a:spAutoFit/>
          </a:bodyPr>
          <a:lstStyle/>
          <a:p>
            <a:r>
              <a:rPr lang="en-US" altLang="zh-TW" dirty="0"/>
              <a:t>http://terms.naer.edu.tw/detail/1678982/</a:t>
            </a:r>
            <a:endParaRPr lang="zh-TW" altLang="en-US" dirty="0"/>
          </a:p>
        </p:txBody>
      </p:sp>
    </p:spTree>
    <p:extLst>
      <p:ext uri="{BB962C8B-B14F-4D97-AF65-F5344CB8AC3E}">
        <p14:creationId xmlns:p14="http://schemas.microsoft.com/office/powerpoint/2010/main" val="3627056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15320"/>
            <a:ext cx="9144000" cy="901648"/>
          </a:xfrm>
          <a:solidFill>
            <a:srgbClr val="0070C0"/>
          </a:solidFill>
        </p:spPr>
        <p:txBody>
          <a:bodyPr>
            <a:normAutofit/>
          </a:bodyPr>
          <a:lstStyle/>
          <a:p>
            <a:r>
              <a:rPr lang="zh-TW" altLang="en-US" dirty="0">
                <a:solidFill>
                  <a:schemeClr val="bg1"/>
                </a:solidFill>
              </a:rPr>
              <a:t>詞性標註</a:t>
            </a:r>
            <a:r>
              <a:rPr lang="en-US" altLang="zh-TW" dirty="0">
                <a:solidFill>
                  <a:schemeClr val="bg1"/>
                </a:solidFill>
              </a:rPr>
              <a:t>Part-of-speech tagging</a:t>
            </a:r>
            <a:endParaRPr lang="zh-TW" altLang="en-US" dirty="0">
              <a:solidFill>
                <a:schemeClr val="bg1"/>
              </a:solidFill>
            </a:endParaRPr>
          </a:p>
        </p:txBody>
      </p:sp>
      <p:sp>
        <p:nvSpPr>
          <p:cNvPr id="4" name="矩形 3"/>
          <p:cNvSpPr/>
          <p:nvPr/>
        </p:nvSpPr>
        <p:spPr>
          <a:xfrm>
            <a:off x="302136" y="1253010"/>
            <a:ext cx="4152099" cy="369332"/>
          </a:xfrm>
          <a:prstGeom prst="rect">
            <a:avLst/>
          </a:prstGeom>
        </p:spPr>
        <p:txBody>
          <a:bodyPr wrap="none">
            <a:spAutoFit/>
          </a:bodyPr>
          <a:lstStyle/>
          <a:p>
            <a:r>
              <a:rPr lang="en-US" altLang="zh-TW" dirty="0"/>
              <a:t>http://terms.naer.edu.tw/detail/1678982/</a:t>
            </a:r>
            <a:endParaRPr lang="zh-TW" altLang="en-US" dirty="0"/>
          </a:p>
        </p:txBody>
      </p:sp>
      <p:sp>
        <p:nvSpPr>
          <p:cNvPr id="6" name="矩形 5"/>
          <p:cNvSpPr/>
          <p:nvPr/>
        </p:nvSpPr>
        <p:spPr>
          <a:xfrm>
            <a:off x="2057428" y="4762650"/>
            <a:ext cx="5264677" cy="923330"/>
          </a:xfrm>
          <a:prstGeom prst="rect">
            <a:avLst/>
          </a:prstGeom>
        </p:spPr>
        <p:txBody>
          <a:bodyPr wrap="square">
            <a:spAutoFit/>
          </a:bodyPr>
          <a:lstStyle/>
          <a:p>
            <a:r>
              <a:rPr lang="en-US" altLang="zh-TW" dirty="0"/>
              <a:t>VBG</a:t>
            </a:r>
            <a:r>
              <a:rPr lang="zh-TW" altLang="en-US" dirty="0"/>
              <a:t>為動名詞或現在分詞，</a:t>
            </a:r>
            <a:r>
              <a:rPr lang="en-US" altLang="zh-TW" dirty="0"/>
              <a:t>BEZ</a:t>
            </a:r>
            <a:r>
              <a:rPr lang="zh-TW" altLang="en-US" dirty="0"/>
              <a:t>代表</a:t>
            </a:r>
            <a:r>
              <a:rPr lang="en-US" altLang="zh-TW" dirty="0"/>
              <a:t>is</a:t>
            </a:r>
            <a:r>
              <a:rPr lang="zh-TW" altLang="en-US" dirty="0"/>
              <a:t>，</a:t>
            </a:r>
            <a:r>
              <a:rPr lang="en-US" altLang="zh-TW" dirty="0"/>
              <a:t>AT</a:t>
            </a:r>
            <a:r>
              <a:rPr lang="zh-TW" altLang="en-US" dirty="0"/>
              <a:t>為冠詞，</a:t>
            </a:r>
            <a:r>
              <a:rPr lang="en-US" altLang="zh-TW" dirty="0"/>
              <a:t>NN</a:t>
            </a:r>
            <a:r>
              <a:rPr lang="zh-TW" altLang="en-US" dirty="0"/>
              <a:t>為名詞，</a:t>
            </a:r>
            <a:r>
              <a:rPr lang="en-US" altLang="zh-TW" dirty="0"/>
              <a:t>IN</a:t>
            </a:r>
            <a:r>
              <a:rPr lang="zh-TW" altLang="en-US" dirty="0"/>
              <a:t>為介係詞，</a:t>
            </a:r>
            <a:r>
              <a:rPr lang="en-US" altLang="zh-TW" dirty="0"/>
              <a:t>CC</a:t>
            </a:r>
            <a:r>
              <a:rPr lang="zh-TW" altLang="en-US" dirty="0"/>
              <a:t>為連接詞，</a:t>
            </a:r>
            <a:r>
              <a:rPr lang="en-US" altLang="zh-TW" dirty="0"/>
              <a:t>DT</a:t>
            </a:r>
            <a:r>
              <a:rPr lang="zh-TW" altLang="en-US" dirty="0"/>
              <a:t>為限定詞，</a:t>
            </a:r>
            <a:r>
              <a:rPr lang="en-US" altLang="zh-TW" dirty="0"/>
              <a:t>PP$</a:t>
            </a:r>
            <a:r>
              <a:rPr lang="zh-TW" altLang="en-US" dirty="0"/>
              <a:t>為所有格，</a:t>
            </a:r>
            <a:r>
              <a:rPr lang="en-US" altLang="zh-TW" dirty="0"/>
              <a:t>JJ</a:t>
            </a:r>
            <a:r>
              <a:rPr lang="zh-TW" altLang="en-US" dirty="0"/>
              <a:t>為形容詞。</a:t>
            </a:r>
          </a:p>
        </p:txBody>
      </p:sp>
      <p:sp>
        <p:nvSpPr>
          <p:cNvPr id="7" name="矩形 6"/>
          <p:cNvSpPr/>
          <p:nvPr/>
        </p:nvSpPr>
        <p:spPr>
          <a:xfrm>
            <a:off x="4689767" y="1367697"/>
            <a:ext cx="1800493" cy="369332"/>
          </a:xfrm>
          <a:prstGeom prst="rect">
            <a:avLst/>
          </a:prstGeom>
        </p:spPr>
        <p:txBody>
          <a:bodyPr wrap="none">
            <a:spAutoFit/>
          </a:bodyPr>
          <a:lstStyle/>
          <a:p>
            <a:r>
              <a:rPr lang="zh-TW" altLang="en-US" dirty="0"/>
              <a:t>詞性標記的範例</a:t>
            </a:r>
          </a:p>
        </p:txBody>
      </p:sp>
      <p:sp>
        <p:nvSpPr>
          <p:cNvPr id="8" name="矩形 7"/>
          <p:cNvSpPr/>
          <p:nvPr/>
        </p:nvSpPr>
        <p:spPr>
          <a:xfrm>
            <a:off x="739886" y="2176402"/>
            <a:ext cx="7293119" cy="646331"/>
          </a:xfrm>
          <a:prstGeom prst="rect">
            <a:avLst/>
          </a:prstGeom>
        </p:spPr>
        <p:txBody>
          <a:bodyPr wrap="square">
            <a:spAutoFit/>
          </a:bodyPr>
          <a:lstStyle/>
          <a:p>
            <a:r>
              <a:rPr lang="en-US" altLang="zh-TW" dirty="0"/>
              <a:t>Tagging is the task of labeling (or tagging) each word in a sentence with its appropriate part of speech.</a:t>
            </a:r>
            <a:endParaRPr lang="zh-TW" altLang="en-US" dirty="0"/>
          </a:p>
        </p:txBody>
      </p:sp>
      <p:sp>
        <p:nvSpPr>
          <p:cNvPr id="9" name="矩形 8"/>
          <p:cNvSpPr/>
          <p:nvPr/>
        </p:nvSpPr>
        <p:spPr>
          <a:xfrm>
            <a:off x="739886" y="3493524"/>
            <a:ext cx="7845136" cy="923330"/>
          </a:xfrm>
          <a:prstGeom prst="rect">
            <a:avLst/>
          </a:prstGeom>
        </p:spPr>
        <p:txBody>
          <a:bodyPr wrap="square">
            <a:spAutoFit/>
          </a:bodyPr>
          <a:lstStyle/>
          <a:p>
            <a:r>
              <a:rPr lang="en-US" altLang="zh-TW" dirty="0" err="1"/>
              <a:t>Tagging</a:t>
            </a:r>
            <a:r>
              <a:rPr lang="en-US" altLang="zh-TW" dirty="0" err="1">
                <a:solidFill>
                  <a:srgbClr val="FF0000"/>
                </a:solidFill>
              </a:rPr>
              <a:t>_VBG</a:t>
            </a:r>
            <a:r>
              <a:rPr lang="en-US" altLang="zh-TW" dirty="0"/>
              <a:t> </a:t>
            </a:r>
            <a:r>
              <a:rPr lang="en-US" altLang="zh-TW" dirty="0" err="1"/>
              <a:t>is</a:t>
            </a:r>
            <a:r>
              <a:rPr lang="en-US" altLang="zh-TW" dirty="0" err="1">
                <a:solidFill>
                  <a:srgbClr val="FF0000"/>
                </a:solidFill>
              </a:rPr>
              <a:t>_BEZ</a:t>
            </a:r>
            <a:r>
              <a:rPr lang="en-US" altLang="zh-TW" dirty="0"/>
              <a:t> </a:t>
            </a:r>
            <a:r>
              <a:rPr lang="en-US" altLang="zh-TW" dirty="0" err="1"/>
              <a:t>the</a:t>
            </a:r>
            <a:r>
              <a:rPr lang="en-US" altLang="zh-TW" b="1" dirty="0" err="1">
                <a:solidFill>
                  <a:srgbClr val="FF0000"/>
                </a:solidFill>
                <a:effectLst>
                  <a:outerShdw blurRad="38100" dist="38100" dir="2700000" algn="tl">
                    <a:srgbClr val="000000">
                      <a:alpha val="43137"/>
                    </a:srgbClr>
                  </a:outerShdw>
                </a:effectLst>
              </a:rPr>
              <a:t>_AT</a:t>
            </a:r>
            <a:r>
              <a:rPr lang="en-US" altLang="zh-TW" dirty="0"/>
              <a:t> </a:t>
            </a:r>
            <a:r>
              <a:rPr lang="en-US" altLang="zh-TW" dirty="0" err="1"/>
              <a:t>task_NN</a:t>
            </a:r>
            <a:r>
              <a:rPr lang="en-US" altLang="zh-TW" dirty="0"/>
              <a:t> </a:t>
            </a:r>
            <a:r>
              <a:rPr lang="en-US" altLang="zh-TW" dirty="0" err="1"/>
              <a:t>of_IN</a:t>
            </a:r>
            <a:r>
              <a:rPr lang="en-US" altLang="zh-TW" dirty="0"/>
              <a:t> </a:t>
            </a:r>
            <a:r>
              <a:rPr lang="en-US" altLang="zh-TW" dirty="0" err="1"/>
              <a:t>labeling_VBG</a:t>
            </a:r>
            <a:r>
              <a:rPr lang="en-US" altLang="zh-TW" dirty="0"/>
              <a:t> (_( </a:t>
            </a:r>
            <a:r>
              <a:rPr lang="en-US" altLang="zh-TW" dirty="0" err="1"/>
              <a:t>or_CC</a:t>
            </a:r>
            <a:r>
              <a:rPr lang="en-US" altLang="zh-TW" dirty="0"/>
              <a:t> </a:t>
            </a:r>
            <a:r>
              <a:rPr lang="en-US" altLang="zh-TW" dirty="0" err="1"/>
              <a:t>tagging_VBG</a:t>
            </a:r>
            <a:r>
              <a:rPr lang="en-US" altLang="zh-TW" dirty="0"/>
              <a:t> )_) </a:t>
            </a:r>
            <a:r>
              <a:rPr lang="en-US" altLang="zh-TW" dirty="0" err="1"/>
              <a:t>each_DT</a:t>
            </a:r>
            <a:r>
              <a:rPr lang="en-US" altLang="zh-TW" dirty="0"/>
              <a:t> </a:t>
            </a:r>
            <a:r>
              <a:rPr lang="en-US" altLang="zh-TW" dirty="0" err="1"/>
              <a:t>word_NN</a:t>
            </a:r>
            <a:r>
              <a:rPr lang="en-US" altLang="zh-TW" dirty="0"/>
              <a:t> </a:t>
            </a:r>
            <a:r>
              <a:rPr lang="en-US" altLang="zh-TW" dirty="0" err="1"/>
              <a:t>in_IN</a:t>
            </a:r>
            <a:r>
              <a:rPr lang="en-US" altLang="zh-TW" dirty="0"/>
              <a:t> </a:t>
            </a:r>
            <a:r>
              <a:rPr lang="en-US" altLang="zh-TW" dirty="0" err="1"/>
              <a:t>a_AT</a:t>
            </a:r>
            <a:r>
              <a:rPr lang="en-US" altLang="zh-TW" dirty="0"/>
              <a:t> </a:t>
            </a:r>
            <a:r>
              <a:rPr lang="en-US" altLang="zh-TW" dirty="0" err="1"/>
              <a:t>sentence_NN</a:t>
            </a:r>
            <a:r>
              <a:rPr lang="en-US" altLang="zh-TW" dirty="0"/>
              <a:t> </a:t>
            </a:r>
            <a:r>
              <a:rPr lang="en-US" altLang="zh-TW" dirty="0" err="1"/>
              <a:t>with_IN</a:t>
            </a:r>
            <a:r>
              <a:rPr lang="en-US" altLang="zh-TW" dirty="0"/>
              <a:t> </a:t>
            </a:r>
            <a:r>
              <a:rPr lang="en-US" altLang="zh-TW" dirty="0" err="1"/>
              <a:t>its_PP</a:t>
            </a:r>
            <a:r>
              <a:rPr lang="en-US" altLang="zh-TW" dirty="0"/>
              <a:t>$ </a:t>
            </a:r>
            <a:r>
              <a:rPr lang="en-US" altLang="zh-TW" dirty="0" err="1"/>
              <a:t>appropriate_JJ</a:t>
            </a:r>
            <a:r>
              <a:rPr lang="en-US" altLang="zh-TW" dirty="0"/>
              <a:t> </a:t>
            </a:r>
            <a:r>
              <a:rPr lang="en-US" altLang="zh-TW" dirty="0" err="1"/>
              <a:t>part_NN</a:t>
            </a:r>
            <a:r>
              <a:rPr lang="en-US" altLang="zh-TW" dirty="0"/>
              <a:t> </a:t>
            </a:r>
            <a:r>
              <a:rPr lang="en-US" altLang="zh-TW" dirty="0" err="1"/>
              <a:t>of_IN</a:t>
            </a:r>
            <a:r>
              <a:rPr lang="en-US" altLang="zh-TW" dirty="0"/>
              <a:t> </a:t>
            </a:r>
            <a:r>
              <a:rPr lang="en-US" altLang="zh-TW" dirty="0" err="1"/>
              <a:t>speech_NN</a:t>
            </a:r>
            <a:r>
              <a:rPr lang="en-US" altLang="zh-TW" dirty="0"/>
              <a:t> ._.</a:t>
            </a:r>
          </a:p>
        </p:txBody>
      </p:sp>
      <p:sp>
        <p:nvSpPr>
          <p:cNvPr id="10" name="向下箭號 9"/>
          <p:cNvSpPr/>
          <p:nvPr/>
        </p:nvSpPr>
        <p:spPr>
          <a:xfrm>
            <a:off x="3649516" y="2700589"/>
            <a:ext cx="905164" cy="7082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494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a:t>Sequence Data</a:t>
            </a:r>
          </a:p>
          <a:p>
            <a:pPr algn="ctr"/>
            <a:r>
              <a:rPr lang="zh-TW" altLang="en-US" sz="6600" dirty="0"/>
              <a:t>的分析</a:t>
            </a:r>
            <a:r>
              <a:rPr lang="en-US" altLang="zh-TW" sz="6600" dirty="0"/>
              <a:t>(1)</a:t>
            </a:r>
          </a:p>
          <a:p>
            <a:pPr algn="ctr"/>
            <a:r>
              <a:rPr lang="en-US" altLang="zh-TW" sz="6600" dirty="0"/>
              <a:t>Time Series</a:t>
            </a:r>
            <a:endParaRPr lang="zh-TW" altLang="en-US" sz="6600" dirty="0"/>
          </a:p>
        </p:txBody>
      </p:sp>
    </p:spTree>
    <p:extLst>
      <p:ext uri="{BB962C8B-B14F-4D97-AF65-F5344CB8AC3E}">
        <p14:creationId xmlns:p14="http://schemas.microsoft.com/office/powerpoint/2010/main" val="3685295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613480"/>
            <a:ext cx="2884957" cy="523220"/>
          </a:xfrm>
          <a:prstGeom prst="rect">
            <a:avLst/>
          </a:prstGeom>
        </p:spPr>
        <p:txBody>
          <a:bodyPr wrap="none">
            <a:spAutoFit/>
          </a:bodyPr>
          <a:lstStyle/>
          <a:p>
            <a:r>
              <a:rPr lang="en-US" altLang="zh-TW" sz="2800" dirty="0"/>
              <a:t>!pip list | </a:t>
            </a:r>
            <a:r>
              <a:rPr lang="en-US" altLang="zh-TW" sz="2800" dirty="0" err="1"/>
              <a:t>grep</a:t>
            </a:r>
            <a:r>
              <a:rPr lang="en-US" altLang="zh-TW" sz="2800" dirty="0"/>
              <a:t> </a:t>
            </a:r>
            <a:r>
              <a:rPr lang="en-US" altLang="zh-TW" sz="2800" dirty="0" err="1"/>
              <a:t>nltk</a:t>
            </a:r>
            <a:endParaRPr lang="zh-TW" altLang="en-US" sz="2800" dirty="0"/>
          </a:p>
        </p:txBody>
      </p:sp>
      <p:sp>
        <p:nvSpPr>
          <p:cNvPr id="3" name="標題 1"/>
          <p:cNvSpPr txBox="1">
            <a:spLocks/>
          </p:cNvSpPr>
          <p:nvPr/>
        </p:nvSpPr>
        <p:spPr>
          <a:xfrm>
            <a:off x="6364" y="501494"/>
            <a:ext cx="9144000" cy="801874"/>
          </a:xfrm>
          <a:prstGeom prst="rect">
            <a:avLst/>
          </a:prstGeom>
          <a:solidFill>
            <a:srgbClr val="0070C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rPr>
              <a:t>詞性標註</a:t>
            </a:r>
            <a:r>
              <a:rPr lang="en-US" altLang="zh-TW" dirty="0">
                <a:solidFill>
                  <a:schemeClr val="bg1"/>
                </a:solidFill>
              </a:rPr>
              <a:t>Part-of-speech tagging</a:t>
            </a:r>
            <a:endParaRPr lang="zh-TW" altLang="en-US" dirty="0">
              <a:solidFill>
                <a:schemeClr val="bg1"/>
              </a:solidFill>
            </a:endParaRPr>
          </a:p>
        </p:txBody>
      </p:sp>
      <p:sp>
        <p:nvSpPr>
          <p:cNvPr id="4" name="矩形 3"/>
          <p:cNvSpPr/>
          <p:nvPr/>
        </p:nvSpPr>
        <p:spPr>
          <a:xfrm>
            <a:off x="1187624" y="2274838"/>
            <a:ext cx="7301345" cy="2308324"/>
          </a:xfrm>
          <a:prstGeom prst="rect">
            <a:avLst/>
          </a:prstGeom>
        </p:spPr>
        <p:txBody>
          <a:bodyPr wrap="square">
            <a:spAutoFit/>
          </a:bodyPr>
          <a:lstStyle/>
          <a:p>
            <a:r>
              <a:rPr lang="en-US" altLang="zh-TW" dirty="0"/>
              <a:t>import </a:t>
            </a:r>
            <a:r>
              <a:rPr lang="en-US" altLang="zh-TW" dirty="0" err="1"/>
              <a:t>nltk</a:t>
            </a:r>
            <a:endParaRPr lang="en-US" altLang="zh-TW" dirty="0"/>
          </a:p>
          <a:p>
            <a:r>
              <a:rPr lang="en-US" altLang="zh-TW" dirty="0"/>
              <a:t>from </a:t>
            </a:r>
            <a:r>
              <a:rPr lang="en-US" altLang="zh-TW" dirty="0" err="1"/>
              <a:t>nltk</a:t>
            </a:r>
            <a:r>
              <a:rPr lang="en-US" altLang="zh-TW" dirty="0"/>
              <a:t> import </a:t>
            </a:r>
            <a:r>
              <a:rPr lang="en-US" altLang="zh-TW" dirty="0" err="1"/>
              <a:t>word_tokenize</a:t>
            </a:r>
            <a:r>
              <a:rPr lang="en-US" altLang="zh-TW" dirty="0"/>
              <a:t>, </a:t>
            </a:r>
            <a:r>
              <a:rPr lang="en-US" altLang="zh-TW" dirty="0" err="1"/>
              <a:t>pos_tag</a:t>
            </a:r>
            <a:endParaRPr lang="en-US" altLang="zh-TW" dirty="0"/>
          </a:p>
          <a:p>
            <a:endParaRPr lang="en-US" altLang="zh-TW" dirty="0"/>
          </a:p>
          <a:p>
            <a:r>
              <a:rPr lang="en-US" altLang="zh-TW" dirty="0" err="1"/>
              <a:t>nltk.download</a:t>
            </a:r>
            <a:r>
              <a:rPr lang="en-US" altLang="zh-TW" dirty="0"/>
              <a:t>('</a:t>
            </a:r>
            <a:r>
              <a:rPr lang="en-US" altLang="zh-TW" dirty="0" err="1"/>
              <a:t>punkt</a:t>
            </a:r>
            <a:r>
              <a:rPr lang="en-US" altLang="zh-TW" dirty="0"/>
              <a:t>')</a:t>
            </a:r>
          </a:p>
          <a:p>
            <a:r>
              <a:rPr lang="en-US" altLang="zh-TW" dirty="0" err="1"/>
              <a:t>nltk.download</a:t>
            </a:r>
            <a:r>
              <a:rPr lang="en-US" altLang="zh-TW" dirty="0"/>
              <a:t>('</a:t>
            </a:r>
            <a:r>
              <a:rPr lang="en-US" altLang="zh-TW" dirty="0" err="1"/>
              <a:t>averaged_perceptron_tagger</a:t>
            </a:r>
            <a:r>
              <a:rPr lang="en-US" altLang="zh-TW" dirty="0"/>
              <a:t>')</a:t>
            </a:r>
          </a:p>
          <a:p>
            <a:endParaRPr lang="en-US" altLang="zh-TW" dirty="0"/>
          </a:p>
          <a:p>
            <a:r>
              <a:rPr lang="en-US" altLang="zh-TW" dirty="0"/>
              <a:t>print(</a:t>
            </a:r>
            <a:r>
              <a:rPr lang="en-US" altLang="zh-TW" dirty="0" err="1"/>
              <a:t>pos_tag</a:t>
            </a:r>
            <a:r>
              <a:rPr lang="en-US" altLang="zh-TW" dirty="0"/>
              <a:t>(</a:t>
            </a:r>
            <a:r>
              <a:rPr lang="en-US" altLang="zh-TW" dirty="0" err="1"/>
              <a:t>word_tokenize</a:t>
            </a:r>
            <a:r>
              <a:rPr lang="en-US" altLang="zh-TW" dirty="0"/>
              <a:t>("I'm learning NLP")))</a:t>
            </a:r>
          </a:p>
          <a:p>
            <a:r>
              <a:rPr lang="en-US" altLang="zh-TW" dirty="0"/>
              <a:t># [('I', 'PRP'), ("'m", 'VBP'), ('learning', 'VBG'), ('NLP', 'NNP')]</a:t>
            </a:r>
            <a:endParaRPr lang="zh-TW" altLang="en-US" dirty="0"/>
          </a:p>
        </p:txBody>
      </p:sp>
      <p:sp>
        <p:nvSpPr>
          <p:cNvPr id="6" name="文字方塊 5">
            <a:extLst>
              <a:ext uri="{FF2B5EF4-FFF2-40B4-BE49-F238E27FC236}">
                <a16:creationId xmlns:a16="http://schemas.microsoft.com/office/drawing/2014/main" id="{6BD857B4-D8F0-78AE-FA8E-4DAF5604AB2E}"/>
              </a:ext>
            </a:extLst>
          </p:cNvPr>
          <p:cNvSpPr txBox="1"/>
          <p:nvPr/>
        </p:nvSpPr>
        <p:spPr>
          <a:xfrm>
            <a:off x="1907704" y="5431389"/>
            <a:ext cx="6192688" cy="923330"/>
          </a:xfrm>
          <a:prstGeom prst="rect">
            <a:avLst/>
          </a:prstGeom>
          <a:noFill/>
        </p:spPr>
        <p:txBody>
          <a:bodyPr wrap="square">
            <a:spAutoFit/>
          </a:bodyPr>
          <a:lstStyle/>
          <a:p>
            <a:r>
              <a:rPr lang="en-US" altLang="zh-TW" dirty="0"/>
              <a:t>The complete list of POS tags in </a:t>
            </a:r>
            <a:r>
              <a:rPr lang="en-US" altLang="zh-TW" dirty="0" err="1"/>
              <a:t>nltk</a:t>
            </a:r>
            <a:r>
              <a:rPr lang="en-US" altLang="zh-TW" dirty="0"/>
              <a:t> with examples</a:t>
            </a:r>
          </a:p>
          <a:p>
            <a:r>
              <a:rPr lang="en-US" altLang="zh-TW" dirty="0"/>
              <a:t>https://medium.com/@faisal-fida/the-complete-list-of-pos-tags-in-nltk-with-examples-eb0485f04321</a:t>
            </a:r>
            <a:endParaRPr lang="zh-TW" altLang="en-US" dirty="0"/>
          </a:p>
        </p:txBody>
      </p:sp>
    </p:spTree>
    <p:extLst>
      <p:ext uri="{BB962C8B-B14F-4D97-AF65-F5344CB8AC3E}">
        <p14:creationId xmlns:p14="http://schemas.microsoft.com/office/powerpoint/2010/main" val="2278356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fontScale="70000" lnSpcReduction="20000"/>
          </a:bodyPr>
          <a:lstStyle/>
          <a:p>
            <a:pPr marL="0" indent="0">
              <a:buNone/>
            </a:pPr>
            <a:r>
              <a:rPr lang="en-US" altLang="zh-TW" dirty="0"/>
              <a:t>1.      CC      Coordinating conjunction</a:t>
            </a:r>
          </a:p>
          <a:p>
            <a:pPr marL="0" indent="0">
              <a:buNone/>
            </a:pPr>
            <a:r>
              <a:rPr lang="en-US" altLang="zh-TW" dirty="0"/>
              <a:t>2.     CD     Cardinal number</a:t>
            </a:r>
          </a:p>
          <a:p>
            <a:pPr marL="0" indent="0">
              <a:buNone/>
            </a:pPr>
            <a:r>
              <a:rPr lang="en-US" altLang="zh-TW" dirty="0"/>
              <a:t>3.     DT     Determiner</a:t>
            </a:r>
          </a:p>
          <a:p>
            <a:pPr marL="0" indent="0">
              <a:buNone/>
            </a:pPr>
            <a:r>
              <a:rPr lang="en-US" altLang="zh-TW" dirty="0"/>
              <a:t>4.     EX     Existential there</a:t>
            </a:r>
          </a:p>
          <a:p>
            <a:pPr marL="0" indent="0">
              <a:buNone/>
            </a:pPr>
            <a:r>
              <a:rPr lang="en-US" altLang="zh-TW" dirty="0"/>
              <a:t>5.     FW     Foreign word</a:t>
            </a:r>
          </a:p>
          <a:p>
            <a:pPr marL="0" indent="0">
              <a:buNone/>
            </a:pPr>
            <a:r>
              <a:rPr lang="en-US" altLang="zh-TW" dirty="0"/>
              <a:t>6.     IN     Preposition or subordinating conjunction</a:t>
            </a:r>
          </a:p>
          <a:p>
            <a:pPr marL="0" indent="0">
              <a:buNone/>
            </a:pPr>
            <a:r>
              <a:rPr lang="en-US" altLang="zh-TW" dirty="0"/>
              <a:t>7.     JJ     Adjective</a:t>
            </a:r>
          </a:p>
          <a:p>
            <a:pPr marL="0" indent="0">
              <a:buNone/>
            </a:pPr>
            <a:r>
              <a:rPr lang="en-US" altLang="zh-TW" dirty="0"/>
              <a:t>8.     JJR     Adjective, comparative</a:t>
            </a:r>
          </a:p>
          <a:p>
            <a:pPr marL="0" indent="0">
              <a:buNone/>
            </a:pPr>
            <a:r>
              <a:rPr lang="en-US" altLang="zh-TW" dirty="0"/>
              <a:t>9.     JJS     Adjective, superlative</a:t>
            </a:r>
          </a:p>
          <a:p>
            <a:pPr marL="0" indent="0">
              <a:buNone/>
            </a:pPr>
            <a:r>
              <a:rPr lang="en-US" altLang="zh-TW" dirty="0"/>
              <a:t>………………………….</a:t>
            </a:r>
          </a:p>
          <a:p>
            <a:pPr marL="0" indent="0">
              <a:buNone/>
            </a:pPr>
            <a:endParaRPr lang="en-US" altLang="zh-TW" dirty="0"/>
          </a:p>
          <a:p>
            <a:pPr marL="0" indent="0">
              <a:buNone/>
            </a:pPr>
            <a:r>
              <a:rPr lang="zh-TW" altLang="en-US" dirty="0"/>
              <a:t>請參閱</a:t>
            </a:r>
            <a:r>
              <a:rPr lang="en-US" altLang="zh-TW" dirty="0"/>
              <a:t>https://blog.csdn.net/fxjtoday/article/details/5841453</a:t>
            </a:r>
            <a:endParaRPr lang="zh-TW" altLang="en-US" dirty="0"/>
          </a:p>
        </p:txBody>
      </p:sp>
      <p:sp>
        <p:nvSpPr>
          <p:cNvPr id="4" name="矩形 3"/>
          <p:cNvSpPr/>
          <p:nvPr/>
        </p:nvSpPr>
        <p:spPr>
          <a:xfrm>
            <a:off x="258618" y="332656"/>
            <a:ext cx="8626764" cy="646331"/>
          </a:xfrm>
          <a:prstGeom prst="rect">
            <a:avLst/>
          </a:prstGeom>
        </p:spPr>
        <p:txBody>
          <a:bodyPr wrap="square">
            <a:spAutoFit/>
          </a:bodyPr>
          <a:lstStyle/>
          <a:p>
            <a:r>
              <a:rPr lang="en-US" altLang="zh-TW" sz="3600" dirty="0" err="1"/>
              <a:t>pos_tag</a:t>
            </a:r>
            <a:r>
              <a:rPr lang="en-US" altLang="zh-TW" sz="3600" dirty="0"/>
              <a:t> load the </a:t>
            </a:r>
            <a:r>
              <a:rPr lang="en-US" altLang="zh-TW" sz="2800" dirty="0"/>
              <a:t>Standard treebank POS tagger</a:t>
            </a:r>
            <a:endParaRPr lang="zh-TW" altLang="en-US" sz="2800" dirty="0"/>
          </a:p>
        </p:txBody>
      </p:sp>
    </p:spTree>
    <p:extLst>
      <p:ext uri="{BB962C8B-B14F-4D97-AF65-F5344CB8AC3E}">
        <p14:creationId xmlns:p14="http://schemas.microsoft.com/office/powerpoint/2010/main" val="80701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p:cNvSpPr txBox="1">
            <a:spLocks/>
          </p:cNvSpPr>
          <p:nvPr/>
        </p:nvSpPr>
        <p:spPr>
          <a:xfrm>
            <a:off x="0" y="411814"/>
            <a:ext cx="9144000" cy="783401"/>
          </a:xfrm>
          <a:prstGeom prst="rect">
            <a:avLst/>
          </a:prstGeom>
          <a:solidFill>
            <a:srgbClr val="0070C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rPr>
              <a:t>詞性標註</a:t>
            </a:r>
            <a:r>
              <a:rPr lang="en-US" altLang="zh-TW" dirty="0">
                <a:solidFill>
                  <a:schemeClr val="bg1"/>
                </a:solidFill>
              </a:rPr>
              <a:t>Part-of-speech tagging</a:t>
            </a:r>
            <a:endParaRPr lang="zh-TW" altLang="en-US" dirty="0">
              <a:solidFill>
                <a:schemeClr val="bg1"/>
              </a:solidFill>
            </a:endParaRPr>
          </a:p>
        </p:txBody>
      </p:sp>
      <p:pic>
        <p:nvPicPr>
          <p:cNvPr id="6" name="圖片 5"/>
          <p:cNvPicPr>
            <a:picLocks noChangeAspect="1"/>
          </p:cNvPicPr>
          <p:nvPr/>
        </p:nvPicPr>
        <p:blipFill>
          <a:blip r:embed="rId2"/>
          <a:stretch>
            <a:fillRect/>
          </a:stretch>
        </p:blipFill>
        <p:spPr>
          <a:xfrm>
            <a:off x="755576" y="1412776"/>
            <a:ext cx="7626666" cy="4824536"/>
          </a:xfrm>
          <a:prstGeom prst="rect">
            <a:avLst/>
          </a:prstGeom>
        </p:spPr>
      </p:pic>
    </p:spTree>
    <p:extLst>
      <p:ext uri="{BB962C8B-B14F-4D97-AF65-F5344CB8AC3E}">
        <p14:creationId xmlns:p14="http://schemas.microsoft.com/office/powerpoint/2010/main" val="505808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628650" y="2219089"/>
            <a:ext cx="7886700" cy="3673719"/>
          </a:xfrm>
          <a:prstGeom prst="rect">
            <a:avLst/>
          </a:prstGeom>
        </p:spPr>
      </p:pic>
      <p:sp>
        <p:nvSpPr>
          <p:cNvPr id="7" name="標題 1"/>
          <p:cNvSpPr txBox="1">
            <a:spLocks/>
          </p:cNvSpPr>
          <p:nvPr/>
        </p:nvSpPr>
        <p:spPr>
          <a:xfrm>
            <a:off x="0" y="387164"/>
            <a:ext cx="9144000" cy="783401"/>
          </a:xfrm>
          <a:prstGeom prst="rect">
            <a:avLst/>
          </a:prstGeom>
          <a:solidFill>
            <a:srgbClr val="0070C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rPr>
              <a:t>詞性標註</a:t>
            </a:r>
            <a:r>
              <a:rPr lang="en-US" altLang="zh-TW" dirty="0">
                <a:solidFill>
                  <a:schemeClr val="bg1"/>
                </a:solidFill>
              </a:rPr>
              <a:t>Part-of-speech tagging</a:t>
            </a:r>
            <a:endParaRPr lang="zh-TW" altLang="en-US" dirty="0">
              <a:solidFill>
                <a:schemeClr val="bg1"/>
              </a:solidFill>
            </a:endParaRPr>
          </a:p>
        </p:txBody>
      </p:sp>
      <p:sp>
        <p:nvSpPr>
          <p:cNvPr id="8" name="矩形 7"/>
          <p:cNvSpPr/>
          <p:nvPr/>
        </p:nvSpPr>
        <p:spPr>
          <a:xfrm>
            <a:off x="536286" y="6144552"/>
            <a:ext cx="5774914" cy="461665"/>
          </a:xfrm>
          <a:prstGeom prst="rect">
            <a:avLst/>
          </a:prstGeom>
        </p:spPr>
        <p:txBody>
          <a:bodyPr wrap="none">
            <a:spAutoFit/>
          </a:bodyPr>
          <a:lstStyle/>
          <a:p>
            <a:r>
              <a:rPr lang="en-US" altLang="zh-TW" sz="2400" dirty="0"/>
              <a:t>https://nlpforhackers.io/training-pos-tagger/</a:t>
            </a:r>
            <a:endParaRPr lang="zh-TW" altLang="en-US" sz="2400" dirty="0"/>
          </a:p>
        </p:txBody>
      </p:sp>
      <p:sp>
        <p:nvSpPr>
          <p:cNvPr id="9" name="矩形 8"/>
          <p:cNvSpPr/>
          <p:nvPr/>
        </p:nvSpPr>
        <p:spPr>
          <a:xfrm>
            <a:off x="628650" y="1723885"/>
            <a:ext cx="6710218" cy="369332"/>
          </a:xfrm>
          <a:prstGeom prst="rect">
            <a:avLst/>
          </a:prstGeom>
        </p:spPr>
        <p:txBody>
          <a:bodyPr wrap="square">
            <a:spAutoFit/>
          </a:bodyPr>
          <a:lstStyle/>
          <a:p>
            <a:r>
              <a:rPr lang="en-US" altLang="zh-TW" dirty="0"/>
              <a:t>Complete guide for training your own Part-Of-Speech Tagger</a:t>
            </a:r>
            <a:endParaRPr lang="zh-TW" altLang="en-US" dirty="0"/>
          </a:p>
        </p:txBody>
      </p:sp>
    </p:spTree>
    <p:extLst>
      <p:ext uri="{BB962C8B-B14F-4D97-AF65-F5344CB8AC3E}">
        <p14:creationId xmlns:p14="http://schemas.microsoft.com/office/powerpoint/2010/main" val="2359148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rotWithShape="1">
          <a:blip r:embed="rId2"/>
          <a:srcRect t="18964" r="2401"/>
          <a:stretch/>
        </p:blipFill>
        <p:spPr>
          <a:xfrm>
            <a:off x="3895826" y="2512287"/>
            <a:ext cx="4924036" cy="3526127"/>
          </a:xfrm>
          <a:prstGeom prst="rect">
            <a:avLst/>
          </a:prstGeom>
        </p:spPr>
      </p:pic>
      <p:sp>
        <p:nvSpPr>
          <p:cNvPr id="7" name="矩形 6"/>
          <p:cNvSpPr/>
          <p:nvPr/>
        </p:nvSpPr>
        <p:spPr>
          <a:xfrm>
            <a:off x="3895826" y="1944329"/>
            <a:ext cx="3578095" cy="461665"/>
          </a:xfrm>
          <a:prstGeom prst="rect">
            <a:avLst/>
          </a:prstGeom>
        </p:spPr>
        <p:txBody>
          <a:bodyPr wrap="none">
            <a:spAutoFit/>
          </a:bodyPr>
          <a:lstStyle/>
          <a:p>
            <a:r>
              <a:rPr lang="en-US" altLang="zh-TW" sz="2400" dirty="0"/>
              <a:t>http://www.nltk.org/book/</a:t>
            </a:r>
            <a:endParaRPr lang="zh-TW" altLang="en-US" sz="2400" dirty="0"/>
          </a:p>
        </p:txBody>
      </p:sp>
      <p:sp>
        <p:nvSpPr>
          <p:cNvPr id="8" name="標題 1"/>
          <p:cNvSpPr txBox="1">
            <a:spLocks/>
          </p:cNvSpPr>
          <p:nvPr/>
        </p:nvSpPr>
        <p:spPr>
          <a:xfrm>
            <a:off x="0" y="611289"/>
            <a:ext cx="9144000" cy="783401"/>
          </a:xfrm>
          <a:prstGeom prst="rect">
            <a:avLst/>
          </a:prstGeom>
          <a:solidFill>
            <a:srgbClr val="0070C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rPr>
              <a:t>詞性標註</a:t>
            </a:r>
            <a:r>
              <a:rPr lang="en-US" altLang="zh-TW" dirty="0">
                <a:solidFill>
                  <a:schemeClr val="bg1"/>
                </a:solidFill>
              </a:rPr>
              <a:t>Part-of-speech tagging</a:t>
            </a:r>
            <a:endParaRPr lang="zh-TW" altLang="en-US" dirty="0">
              <a:solidFill>
                <a:schemeClr val="bg1"/>
              </a:solidFill>
            </a:endParaRPr>
          </a:p>
        </p:txBody>
      </p:sp>
      <p:pic>
        <p:nvPicPr>
          <p:cNvPr id="9" name="圖片 8"/>
          <p:cNvPicPr>
            <a:picLocks noChangeAspect="1"/>
          </p:cNvPicPr>
          <p:nvPr/>
        </p:nvPicPr>
        <p:blipFill>
          <a:blip r:embed="rId3"/>
          <a:stretch>
            <a:fillRect/>
          </a:stretch>
        </p:blipFill>
        <p:spPr>
          <a:xfrm>
            <a:off x="426603" y="2018721"/>
            <a:ext cx="3053431" cy="4003387"/>
          </a:xfrm>
          <a:prstGeom prst="rect">
            <a:avLst/>
          </a:prstGeom>
        </p:spPr>
      </p:pic>
    </p:spTree>
    <p:extLst>
      <p:ext uri="{BB962C8B-B14F-4D97-AF65-F5344CB8AC3E}">
        <p14:creationId xmlns:p14="http://schemas.microsoft.com/office/powerpoint/2010/main" val="3543880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202471"/>
            <a:ext cx="9144000" cy="1016622"/>
          </a:xfrm>
          <a:solidFill>
            <a:srgbClr val="0070C0"/>
          </a:solidFill>
        </p:spPr>
        <p:txBody>
          <a:bodyPr/>
          <a:lstStyle/>
          <a:p>
            <a:r>
              <a:rPr lang="zh-TW" altLang="en-US" dirty="0">
                <a:solidFill>
                  <a:schemeClr val="bg1"/>
                </a:solidFill>
              </a:rPr>
              <a:t>命名實體識別</a:t>
            </a:r>
            <a:r>
              <a:rPr lang="en-US" altLang="zh-TW" sz="2400" dirty="0">
                <a:solidFill>
                  <a:schemeClr val="bg1"/>
                </a:solidFill>
              </a:rPr>
              <a:t>(Named Entity Recognition, NER)</a:t>
            </a:r>
            <a:endParaRPr lang="zh-TW" altLang="en-US" sz="2400" dirty="0">
              <a:solidFill>
                <a:schemeClr val="bg1"/>
              </a:solidFill>
            </a:endParaRPr>
          </a:p>
        </p:txBody>
      </p:sp>
      <p:pic>
        <p:nvPicPr>
          <p:cNvPr id="5" name="內容版面配置區 4"/>
          <p:cNvPicPr>
            <a:picLocks noGrp="1" noChangeAspect="1"/>
          </p:cNvPicPr>
          <p:nvPr>
            <p:ph idx="1"/>
          </p:nvPr>
        </p:nvPicPr>
        <p:blipFill rotWithShape="1">
          <a:blip r:embed="rId2"/>
          <a:srcRect t="17320"/>
          <a:stretch/>
        </p:blipFill>
        <p:spPr>
          <a:xfrm>
            <a:off x="460085" y="1985501"/>
            <a:ext cx="7886700" cy="3495964"/>
          </a:xfrm>
          <a:prstGeom prst="rect">
            <a:avLst/>
          </a:prstGeom>
        </p:spPr>
      </p:pic>
      <p:sp>
        <p:nvSpPr>
          <p:cNvPr id="4" name="矩形 3"/>
          <p:cNvSpPr/>
          <p:nvPr/>
        </p:nvSpPr>
        <p:spPr>
          <a:xfrm>
            <a:off x="317152" y="1399396"/>
            <a:ext cx="6229350" cy="369332"/>
          </a:xfrm>
          <a:prstGeom prst="rect">
            <a:avLst/>
          </a:prstGeom>
        </p:spPr>
        <p:txBody>
          <a:bodyPr wrap="square">
            <a:spAutoFit/>
          </a:bodyPr>
          <a:lstStyle/>
          <a:p>
            <a:r>
              <a:rPr lang="zh-TW" altLang="en-US" dirty="0"/>
              <a:t>在句子的序列中，定位並識別人名、地名、機構名等任務。</a:t>
            </a:r>
          </a:p>
        </p:txBody>
      </p:sp>
      <p:sp>
        <p:nvSpPr>
          <p:cNvPr id="6" name="矩形 5"/>
          <p:cNvSpPr/>
          <p:nvPr/>
        </p:nvSpPr>
        <p:spPr>
          <a:xfrm>
            <a:off x="1316181" y="5601542"/>
            <a:ext cx="6984776" cy="646331"/>
          </a:xfrm>
          <a:prstGeom prst="rect">
            <a:avLst/>
          </a:prstGeom>
        </p:spPr>
        <p:txBody>
          <a:bodyPr wrap="square">
            <a:spAutoFit/>
          </a:bodyPr>
          <a:lstStyle/>
          <a:p>
            <a:r>
              <a:rPr lang="zh-TW" altLang="en-US" dirty="0"/>
              <a:t>圖片來源：</a:t>
            </a:r>
            <a:r>
              <a:rPr lang="en-US" altLang="zh-TW" dirty="0"/>
              <a:t>https://blog.paralleldots.com/data-science/named-entity-recognition-milestone-models-papers-and-technologies/</a:t>
            </a:r>
            <a:endParaRPr lang="zh-TW" altLang="en-US" dirty="0"/>
          </a:p>
        </p:txBody>
      </p:sp>
      <p:sp>
        <p:nvSpPr>
          <p:cNvPr id="7" name="矩形 6"/>
          <p:cNvSpPr/>
          <p:nvPr/>
        </p:nvSpPr>
        <p:spPr>
          <a:xfrm>
            <a:off x="1835696" y="6292676"/>
            <a:ext cx="6174509" cy="369332"/>
          </a:xfrm>
          <a:prstGeom prst="rect">
            <a:avLst/>
          </a:prstGeom>
        </p:spPr>
        <p:txBody>
          <a:bodyPr wrap="square">
            <a:spAutoFit/>
          </a:bodyPr>
          <a:lstStyle/>
          <a:p>
            <a:r>
              <a:rPr lang="en-US" altLang="zh-TW" dirty="0"/>
              <a:t>https://ithelp.ithome.com.tw/articles/10209418</a:t>
            </a:r>
            <a:endParaRPr lang="zh-TW" altLang="en-US" dirty="0"/>
          </a:p>
        </p:txBody>
      </p:sp>
    </p:spTree>
    <p:extLst>
      <p:ext uri="{BB962C8B-B14F-4D97-AF65-F5344CB8AC3E}">
        <p14:creationId xmlns:p14="http://schemas.microsoft.com/office/powerpoint/2010/main" val="3651189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1" y="2204864"/>
            <a:ext cx="9144000" cy="3046988"/>
          </a:xfrm>
          <a:prstGeom prst="rect">
            <a:avLst/>
          </a:prstGeom>
        </p:spPr>
        <p:txBody>
          <a:bodyPr wrap="square">
            <a:spAutoFit/>
          </a:bodyPr>
          <a:lstStyle/>
          <a:p>
            <a:pPr marL="342900" indent="-342900">
              <a:buFont typeface="+mj-lt"/>
              <a:buAutoNum type="arabicPeriod"/>
            </a:pPr>
            <a:r>
              <a:rPr lang="zh-TW" altLang="en-US" sz="3200" dirty="0"/>
              <a:t>詞嵌入向量化：</a:t>
            </a:r>
            <a:r>
              <a:rPr lang="en-US" altLang="zh-TW" sz="3200" dirty="0"/>
              <a:t>word2vec, </a:t>
            </a:r>
            <a:r>
              <a:rPr lang="en-US" altLang="zh-TW" sz="3200" dirty="0" err="1"/>
              <a:t>FastText</a:t>
            </a:r>
            <a:r>
              <a:rPr lang="zh-TW" altLang="en-US" sz="3200" dirty="0"/>
              <a:t>等等</a:t>
            </a:r>
          </a:p>
          <a:p>
            <a:pPr marL="342900" indent="-342900">
              <a:buFont typeface="+mj-lt"/>
              <a:buAutoNum type="arabicPeriod"/>
            </a:pPr>
            <a:r>
              <a:rPr lang="zh-TW" altLang="en-US" sz="3200" dirty="0"/>
              <a:t>卷積神經網路特徵提取：</a:t>
            </a:r>
            <a:r>
              <a:rPr lang="en-US" altLang="zh-TW" sz="3200" dirty="0"/>
              <a:t>Text-CNN, Char-CNN</a:t>
            </a:r>
            <a:r>
              <a:rPr lang="zh-TW" altLang="en-US" sz="3200" dirty="0"/>
              <a:t>等等</a:t>
            </a:r>
          </a:p>
          <a:p>
            <a:pPr marL="342900" indent="-342900">
              <a:buFont typeface="+mj-lt"/>
              <a:buAutoNum type="arabicPeriod"/>
            </a:pPr>
            <a:r>
              <a:rPr lang="zh-TW" altLang="en-US" sz="3200" dirty="0"/>
              <a:t>上下文機制：</a:t>
            </a:r>
            <a:r>
              <a:rPr lang="en-US" altLang="zh-TW" sz="3200" dirty="0"/>
              <a:t>Text-RNN</a:t>
            </a:r>
            <a:r>
              <a:rPr lang="zh-TW" altLang="en-US" sz="3200" dirty="0"/>
              <a:t>， </a:t>
            </a:r>
            <a:r>
              <a:rPr lang="en-US" altLang="zh-TW" sz="3200" dirty="0" err="1"/>
              <a:t>BiRNN</a:t>
            </a:r>
            <a:r>
              <a:rPr lang="zh-TW" altLang="en-US" sz="3200" dirty="0"/>
              <a:t>， </a:t>
            </a:r>
            <a:r>
              <a:rPr lang="en-US" altLang="zh-TW" sz="3200" dirty="0"/>
              <a:t>RCNN</a:t>
            </a:r>
            <a:r>
              <a:rPr lang="zh-TW" altLang="en-US" sz="3200" dirty="0"/>
              <a:t>等等</a:t>
            </a:r>
          </a:p>
          <a:p>
            <a:pPr marL="342900" indent="-342900">
              <a:buFont typeface="+mj-lt"/>
              <a:buAutoNum type="arabicPeriod"/>
            </a:pPr>
            <a:r>
              <a:rPr lang="zh-TW" altLang="en-US" sz="3200" dirty="0"/>
              <a:t>記憶存儲機制：</a:t>
            </a:r>
            <a:r>
              <a:rPr lang="en-US" altLang="zh-TW" sz="3200" dirty="0" err="1"/>
              <a:t>EntNet</a:t>
            </a:r>
            <a:r>
              <a:rPr lang="zh-TW" altLang="en-US" sz="3200" dirty="0"/>
              <a:t>， </a:t>
            </a:r>
            <a:r>
              <a:rPr lang="en-US" altLang="zh-TW" sz="3200" dirty="0"/>
              <a:t>DMN</a:t>
            </a:r>
            <a:r>
              <a:rPr lang="zh-TW" altLang="en-US" sz="3200" dirty="0"/>
              <a:t>等等</a:t>
            </a:r>
          </a:p>
          <a:p>
            <a:pPr marL="342900" indent="-342900">
              <a:buFont typeface="+mj-lt"/>
              <a:buAutoNum type="arabicPeriod"/>
            </a:pPr>
            <a:r>
              <a:rPr lang="zh-TW" altLang="en-US" sz="3200" dirty="0"/>
              <a:t>注意力機制：</a:t>
            </a:r>
            <a:r>
              <a:rPr lang="en-US" altLang="zh-TW" sz="3200" dirty="0"/>
              <a:t>HAN</a:t>
            </a:r>
            <a:r>
              <a:rPr lang="zh-TW" altLang="en-US" sz="3200" dirty="0"/>
              <a:t>等等</a:t>
            </a:r>
          </a:p>
        </p:txBody>
      </p:sp>
      <p:sp>
        <p:nvSpPr>
          <p:cNvPr id="3" name="標題 1"/>
          <p:cNvSpPr txBox="1">
            <a:spLocks/>
          </p:cNvSpPr>
          <p:nvPr/>
        </p:nvSpPr>
        <p:spPr>
          <a:xfrm>
            <a:off x="0" y="365127"/>
            <a:ext cx="9144000" cy="1263674"/>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solidFill>
                  <a:srgbClr val="FFFF00"/>
                </a:solidFill>
                <a:effectLst>
                  <a:outerShdw blurRad="38100" dist="38100" dir="2700000" algn="tl">
                    <a:srgbClr val="000000">
                      <a:alpha val="43137"/>
                    </a:srgbClr>
                  </a:outerShdw>
                </a:effectLst>
              </a:rPr>
              <a:t>Text</a:t>
            </a:r>
            <a:r>
              <a:rPr lang="en-US" altLang="zh-TW" dirty="0">
                <a:solidFill>
                  <a:schemeClr val="bg1"/>
                </a:solidFill>
              </a:rPr>
              <a:t> classification  </a:t>
            </a:r>
            <a:r>
              <a:rPr lang="zh-TW" altLang="en-US" b="1" dirty="0">
                <a:solidFill>
                  <a:schemeClr val="bg1"/>
                </a:solidFill>
                <a:effectLst>
                  <a:outerShdw blurRad="38100" dist="38100" dir="2700000" algn="tl">
                    <a:srgbClr val="000000">
                      <a:alpha val="43137"/>
                    </a:srgbClr>
                  </a:outerShdw>
                </a:effectLst>
              </a:rPr>
              <a:t>文本分類</a:t>
            </a:r>
            <a:endParaRPr lang="en-US" altLang="zh-TW"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47452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text classification  </a:t>
            </a:r>
            <a:r>
              <a:rPr lang="zh-TW" altLang="en-US" b="1" dirty="0">
                <a:effectLst>
                  <a:outerShdw blurRad="38100" dist="38100" dir="2700000" algn="tl">
                    <a:srgbClr val="000000">
                      <a:alpha val="43137"/>
                    </a:srgbClr>
                  </a:outerShdw>
                </a:effectLst>
              </a:rPr>
              <a:t>文本分類</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36311" y="2490859"/>
            <a:ext cx="7507983" cy="4039249"/>
          </a:xfrm>
          <a:prstGeom prst="rect">
            <a:avLst/>
          </a:prstGeom>
        </p:spPr>
      </p:pic>
      <p:sp>
        <p:nvSpPr>
          <p:cNvPr id="5" name="矩形 4"/>
          <p:cNvSpPr/>
          <p:nvPr/>
        </p:nvSpPr>
        <p:spPr>
          <a:xfrm>
            <a:off x="323274" y="1444442"/>
            <a:ext cx="8700654" cy="646331"/>
          </a:xfrm>
          <a:prstGeom prst="rect">
            <a:avLst/>
          </a:prstGeom>
        </p:spPr>
        <p:txBody>
          <a:bodyPr wrap="square">
            <a:spAutoFit/>
          </a:bodyPr>
          <a:lstStyle/>
          <a:p>
            <a:r>
              <a:rPr lang="zh-TW" altLang="en-US" dirty="0"/>
              <a:t>傳統機器學習時代的主流分類器</a:t>
            </a:r>
            <a:r>
              <a:rPr lang="en-US" altLang="zh-TW" dirty="0"/>
              <a:t>:Naive Bayes</a:t>
            </a:r>
            <a:r>
              <a:rPr lang="zh-TW" altLang="en-US" dirty="0"/>
              <a:t>，</a:t>
            </a:r>
            <a:r>
              <a:rPr lang="en-US" altLang="zh-TW" dirty="0"/>
              <a:t>Maximum Entropy</a:t>
            </a:r>
            <a:r>
              <a:rPr lang="zh-TW" altLang="en-US" dirty="0"/>
              <a:t>， </a:t>
            </a:r>
            <a:r>
              <a:rPr lang="en-US" altLang="zh-TW" dirty="0"/>
              <a:t>K-NN</a:t>
            </a:r>
            <a:r>
              <a:rPr lang="zh-TW" altLang="en-US" dirty="0"/>
              <a:t>，和</a:t>
            </a:r>
            <a:r>
              <a:rPr lang="en-US" altLang="zh-TW" dirty="0"/>
              <a:t>SVM</a:t>
            </a:r>
            <a:r>
              <a:rPr lang="zh-TW" altLang="en-US" dirty="0"/>
              <a:t>。 </a:t>
            </a:r>
            <a:endParaRPr lang="en-US" altLang="zh-TW" dirty="0"/>
          </a:p>
          <a:p>
            <a:r>
              <a:rPr lang="zh-TW" altLang="en-US" dirty="0"/>
              <a:t>經典特徵模型：經典距離定義模型</a:t>
            </a:r>
            <a:r>
              <a:rPr lang="en-US" altLang="zh-TW" dirty="0"/>
              <a:t>Vector Space Model</a:t>
            </a:r>
            <a:r>
              <a:rPr lang="zh-TW" altLang="en-US" dirty="0"/>
              <a:t>（</a:t>
            </a:r>
            <a:r>
              <a:rPr lang="en-US" altLang="zh-TW" dirty="0" err="1"/>
              <a:t>Rocchio</a:t>
            </a:r>
            <a:r>
              <a:rPr lang="zh-TW" altLang="en-US" dirty="0"/>
              <a:t>）， </a:t>
            </a:r>
            <a:r>
              <a:rPr lang="en-US" altLang="zh-TW" dirty="0"/>
              <a:t>N-grams</a:t>
            </a:r>
            <a:r>
              <a:rPr lang="zh-TW" altLang="en-US" dirty="0"/>
              <a:t>等等。</a:t>
            </a:r>
          </a:p>
        </p:txBody>
      </p:sp>
    </p:spTree>
    <p:extLst>
      <p:ext uri="{BB962C8B-B14F-4D97-AF65-F5344CB8AC3E}">
        <p14:creationId xmlns:p14="http://schemas.microsoft.com/office/powerpoint/2010/main" val="4091297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1017" y="2755083"/>
            <a:ext cx="8732983" cy="2246769"/>
          </a:xfrm>
          <a:prstGeom prst="rect">
            <a:avLst/>
          </a:prstGeom>
        </p:spPr>
        <p:txBody>
          <a:bodyPr wrap="square">
            <a:spAutoFit/>
          </a:bodyPr>
          <a:lstStyle/>
          <a:p>
            <a:pPr marL="342900" indent="-342900">
              <a:buFont typeface="+mj-lt"/>
              <a:buAutoNum type="arabicPeriod"/>
            </a:pPr>
            <a:r>
              <a:rPr lang="zh-TW" altLang="en-US" sz="2800" dirty="0"/>
              <a:t>詞嵌入向量化：</a:t>
            </a:r>
            <a:r>
              <a:rPr lang="en-US" altLang="zh-TW" sz="2800" dirty="0"/>
              <a:t>word2vec, </a:t>
            </a:r>
            <a:r>
              <a:rPr lang="en-US" altLang="zh-TW" sz="2800" dirty="0" err="1"/>
              <a:t>FastText</a:t>
            </a:r>
            <a:r>
              <a:rPr lang="zh-TW" altLang="en-US" sz="2800" dirty="0"/>
              <a:t>等等</a:t>
            </a:r>
          </a:p>
          <a:p>
            <a:pPr marL="342900" indent="-342900">
              <a:buFont typeface="+mj-lt"/>
              <a:buAutoNum type="arabicPeriod"/>
            </a:pPr>
            <a:r>
              <a:rPr lang="zh-TW" altLang="en-US" sz="2800" dirty="0"/>
              <a:t>卷積神經網路特徵提取：</a:t>
            </a:r>
            <a:r>
              <a:rPr lang="en-US" altLang="zh-TW" sz="2800" dirty="0"/>
              <a:t>Text-CNN, Char-CNN</a:t>
            </a:r>
            <a:r>
              <a:rPr lang="zh-TW" altLang="en-US" sz="2800" dirty="0"/>
              <a:t>等等</a:t>
            </a:r>
          </a:p>
          <a:p>
            <a:pPr marL="342900" indent="-342900">
              <a:buFont typeface="+mj-lt"/>
              <a:buAutoNum type="arabicPeriod"/>
            </a:pPr>
            <a:r>
              <a:rPr lang="zh-TW" altLang="en-US" sz="2800" dirty="0"/>
              <a:t>上下文機制：</a:t>
            </a:r>
            <a:r>
              <a:rPr lang="en-US" altLang="zh-TW" sz="2800" dirty="0"/>
              <a:t>Text-RNN</a:t>
            </a:r>
            <a:r>
              <a:rPr lang="zh-TW" altLang="en-US" sz="2800" dirty="0"/>
              <a:t>， </a:t>
            </a:r>
            <a:r>
              <a:rPr lang="en-US" altLang="zh-TW" sz="2800" dirty="0" err="1"/>
              <a:t>BiRNN</a:t>
            </a:r>
            <a:r>
              <a:rPr lang="zh-TW" altLang="en-US" sz="2800" dirty="0"/>
              <a:t>， </a:t>
            </a:r>
            <a:r>
              <a:rPr lang="en-US" altLang="zh-TW" sz="2800" dirty="0"/>
              <a:t>RCNN</a:t>
            </a:r>
            <a:r>
              <a:rPr lang="zh-TW" altLang="en-US" sz="2800" dirty="0"/>
              <a:t>等等</a:t>
            </a:r>
          </a:p>
          <a:p>
            <a:pPr marL="342900" indent="-342900">
              <a:buFont typeface="+mj-lt"/>
              <a:buAutoNum type="arabicPeriod"/>
            </a:pPr>
            <a:r>
              <a:rPr lang="zh-TW" altLang="en-US" sz="2800" dirty="0"/>
              <a:t>記憶存儲機制：</a:t>
            </a:r>
            <a:r>
              <a:rPr lang="en-US" altLang="zh-TW" sz="2800" dirty="0" err="1"/>
              <a:t>EntNet</a:t>
            </a:r>
            <a:r>
              <a:rPr lang="zh-TW" altLang="en-US" sz="2800" dirty="0"/>
              <a:t>， </a:t>
            </a:r>
            <a:r>
              <a:rPr lang="en-US" altLang="zh-TW" sz="2800" dirty="0"/>
              <a:t>DMN</a:t>
            </a:r>
            <a:r>
              <a:rPr lang="zh-TW" altLang="en-US" sz="2800" dirty="0"/>
              <a:t>等等</a:t>
            </a:r>
          </a:p>
          <a:p>
            <a:pPr marL="342900" indent="-342900">
              <a:buFont typeface="+mj-lt"/>
              <a:buAutoNum type="arabicPeriod"/>
            </a:pPr>
            <a:r>
              <a:rPr lang="zh-TW" altLang="en-US" sz="2800" dirty="0"/>
              <a:t>注意力機制：</a:t>
            </a:r>
            <a:r>
              <a:rPr lang="en-US" altLang="zh-TW" sz="2800" dirty="0"/>
              <a:t>HAN</a:t>
            </a:r>
            <a:r>
              <a:rPr lang="zh-TW" altLang="en-US" sz="2800" dirty="0"/>
              <a:t>等等</a:t>
            </a:r>
          </a:p>
        </p:txBody>
      </p:sp>
      <p:sp>
        <p:nvSpPr>
          <p:cNvPr id="3" name="標題 1"/>
          <p:cNvSpPr txBox="1">
            <a:spLocks/>
          </p:cNvSpPr>
          <p:nvPr/>
        </p:nvSpPr>
        <p:spPr>
          <a:xfrm>
            <a:off x="0" y="817709"/>
            <a:ext cx="9144000" cy="807892"/>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rPr>
              <a:t>Text classification  </a:t>
            </a:r>
            <a:r>
              <a:rPr lang="zh-TW" altLang="en-US" b="1" dirty="0">
                <a:solidFill>
                  <a:schemeClr val="bg1"/>
                </a:solidFill>
                <a:effectLst>
                  <a:outerShdw blurRad="38100" dist="38100" dir="2700000" algn="tl">
                    <a:srgbClr val="000000">
                      <a:alpha val="43137"/>
                    </a:srgbClr>
                  </a:outerShdw>
                </a:effectLst>
              </a:rPr>
              <a:t>文本分類</a:t>
            </a:r>
            <a:endParaRPr lang="en-US" altLang="zh-TW"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62124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165265" y="2057718"/>
            <a:ext cx="6375896" cy="3587691"/>
          </a:xfrm>
          <a:prstGeom prst="rect">
            <a:avLst/>
          </a:prstGeom>
        </p:spPr>
      </p:pic>
      <p:sp>
        <p:nvSpPr>
          <p:cNvPr id="5" name="標題 1"/>
          <p:cNvSpPr txBox="1">
            <a:spLocks/>
          </p:cNvSpPr>
          <p:nvPr/>
        </p:nvSpPr>
        <p:spPr>
          <a:xfrm>
            <a:off x="0" y="588474"/>
            <a:ext cx="9144000" cy="734001"/>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rPr>
              <a:t>Question-Answering system</a:t>
            </a:r>
            <a:r>
              <a:rPr lang="zh-TW" altLang="en-US" dirty="0">
                <a:solidFill>
                  <a:schemeClr val="bg1"/>
                </a:solidFill>
              </a:rPr>
              <a:t> 智能問答</a:t>
            </a:r>
            <a:endParaRPr lang="en-US" altLang="zh-TW" b="1"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628650" y="5745018"/>
            <a:ext cx="7449127" cy="923330"/>
          </a:xfrm>
          <a:prstGeom prst="rect">
            <a:avLst/>
          </a:prstGeom>
        </p:spPr>
        <p:txBody>
          <a:bodyPr wrap="square">
            <a:spAutoFit/>
          </a:bodyPr>
          <a:lstStyle/>
          <a:p>
            <a:r>
              <a:rPr lang="en-US" altLang="zh-TW" dirty="0"/>
              <a:t>[AAAI 2019 tutorial] End-to-end goal-oriented question answering systems</a:t>
            </a:r>
          </a:p>
          <a:p>
            <a:r>
              <a:rPr lang="en-US" altLang="zh-TW" dirty="0"/>
              <a:t>https://www.slideshare.net/QiHe2/aaai-2019-tutorial-endtoend-goaloriented-question-answering-systems</a:t>
            </a:r>
            <a:endParaRPr lang="zh-TW" altLang="en-US" dirty="0"/>
          </a:p>
        </p:txBody>
      </p:sp>
    </p:spTree>
    <p:extLst>
      <p:ext uri="{BB962C8B-B14F-4D97-AF65-F5344CB8AC3E}">
        <p14:creationId xmlns:p14="http://schemas.microsoft.com/office/powerpoint/2010/main" val="3681788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595" y="78799"/>
            <a:ext cx="7886700" cy="678583"/>
          </a:xfrm>
        </p:spPr>
        <p:txBody>
          <a:bodyPr>
            <a:normAutofit fontScale="90000"/>
          </a:bodyPr>
          <a:lstStyle/>
          <a:p>
            <a:r>
              <a:rPr lang="en-US" altLang="zh-TW" dirty="0"/>
              <a:t>Time Series</a:t>
            </a:r>
            <a:endParaRPr lang="zh-TW" altLang="en-US" dirty="0"/>
          </a:p>
        </p:txBody>
      </p:sp>
      <p:sp>
        <p:nvSpPr>
          <p:cNvPr id="4" name="矩形 3"/>
          <p:cNvSpPr/>
          <p:nvPr/>
        </p:nvSpPr>
        <p:spPr>
          <a:xfrm>
            <a:off x="467544" y="1407372"/>
            <a:ext cx="8490576" cy="3970318"/>
          </a:xfrm>
          <a:prstGeom prst="rect">
            <a:avLst/>
          </a:prstGeom>
        </p:spPr>
        <p:txBody>
          <a:bodyPr wrap="square">
            <a:spAutoFit/>
          </a:bodyPr>
          <a:lstStyle/>
          <a:p>
            <a:r>
              <a:rPr lang="zh-TW" altLang="en-US" dirty="0"/>
              <a:t>通常一組時間序列的時間間隔為一恆定值（如</a:t>
            </a:r>
            <a:r>
              <a:rPr lang="en-US" altLang="zh-TW" dirty="0"/>
              <a:t>1</a:t>
            </a:r>
            <a:r>
              <a:rPr lang="zh-TW" altLang="en-US" dirty="0"/>
              <a:t>秒，</a:t>
            </a:r>
            <a:r>
              <a:rPr lang="en-US" altLang="zh-TW" dirty="0"/>
              <a:t>5</a:t>
            </a:r>
            <a:r>
              <a:rPr lang="zh-TW" altLang="en-US" dirty="0"/>
              <a:t>分鐘，</a:t>
            </a:r>
            <a:r>
              <a:rPr lang="en-US" altLang="zh-TW" dirty="0"/>
              <a:t>12</a:t>
            </a:r>
            <a:r>
              <a:rPr lang="zh-TW" altLang="en-US" dirty="0"/>
              <a:t>小時，</a:t>
            </a:r>
            <a:r>
              <a:rPr lang="en-US" altLang="zh-TW" dirty="0"/>
              <a:t>7</a:t>
            </a:r>
            <a:r>
              <a:rPr lang="zh-TW" altLang="en-US" dirty="0"/>
              <a:t>天，</a:t>
            </a:r>
            <a:r>
              <a:rPr lang="en-US" altLang="zh-TW" dirty="0"/>
              <a:t>1</a:t>
            </a:r>
            <a:r>
              <a:rPr lang="zh-TW" altLang="en-US" dirty="0"/>
              <a:t>年），因此時間序列可以作為離散時間數據進行分析處理。</a:t>
            </a:r>
            <a:endParaRPr lang="en-US" altLang="zh-TW" dirty="0"/>
          </a:p>
          <a:p>
            <a:endParaRPr lang="en-US" altLang="zh-TW" dirty="0"/>
          </a:p>
          <a:p>
            <a:r>
              <a:rPr lang="zh-TW" altLang="en-US" dirty="0"/>
              <a:t>時間序列廣泛應用</a:t>
            </a:r>
            <a:r>
              <a:rPr lang="en-US" altLang="zh-TW" dirty="0"/>
              <a:t>:</a:t>
            </a:r>
          </a:p>
          <a:p>
            <a:r>
              <a:rPr lang="zh-TW" altLang="en-US" dirty="0"/>
              <a:t>數理統計、</a:t>
            </a:r>
            <a:endParaRPr lang="en-US" altLang="zh-TW" dirty="0"/>
          </a:p>
          <a:p>
            <a:r>
              <a:rPr lang="zh-TW" altLang="en-US" dirty="0"/>
              <a:t>信號處理、</a:t>
            </a:r>
            <a:endParaRPr lang="en-US" altLang="zh-TW" dirty="0"/>
          </a:p>
          <a:p>
            <a:r>
              <a:rPr lang="zh-TW" altLang="en-US" dirty="0"/>
              <a:t>模式識別、</a:t>
            </a:r>
            <a:endParaRPr lang="en-US" altLang="zh-TW" dirty="0"/>
          </a:p>
          <a:p>
            <a:r>
              <a:rPr lang="zh-TW" altLang="en-US" dirty="0"/>
              <a:t>計量經濟學、</a:t>
            </a:r>
            <a:endParaRPr lang="en-US" altLang="zh-TW" dirty="0"/>
          </a:p>
          <a:p>
            <a:r>
              <a:rPr lang="zh-TW" altLang="en-US" dirty="0"/>
              <a:t>數學金融、</a:t>
            </a:r>
            <a:endParaRPr lang="en-US" altLang="zh-TW" dirty="0"/>
          </a:p>
          <a:p>
            <a:r>
              <a:rPr lang="zh-TW" altLang="en-US" dirty="0"/>
              <a:t>天氣預報、</a:t>
            </a:r>
            <a:endParaRPr lang="en-US" altLang="zh-TW" dirty="0"/>
          </a:p>
          <a:p>
            <a:r>
              <a:rPr lang="zh-TW" altLang="en-US" dirty="0"/>
              <a:t>地震預測、</a:t>
            </a:r>
            <a:endParaRPr lang="en-US" altLang="zh-TW" dirty="0"/>
          </a:p>
          <a:p>
            <a:r>
              <a:rPr lang="zh-TW" altLang="en-US" dirty="0"/>
              <a:t>腦電圖、</a:t>
            </a:r>
            <a:endParaRPr lang="en-US" altLang="zh-TW" dirty="0"/>
          </a:p>
          <a:p>
            <a:r>
              <a:rPr lang="zh-TW" altLang="en-US" dirty="0"/>
              <a:t>控制工程、航空學、通信工程以及絕大多數涉及到時間數據測量的應用科學與工程學。</a:t>
            </a:r>
          </a:p>
        </p:txBody>
      </p:sp>
      <p:sp>
        <p:nvSpPr>
          <p:cNvPr id="5" name="矩形 4"/>
          <p:cNvSpPr/>
          <p:nvPr/>
        </p:nvSpPr>
        <p:spPr>
          <a:xfrm>
            <a:off x="144832" y="973503"/>
            <a:ext cx="5444259" cy="369332"/>
          </a:xfrm>
          <a:prstGeom prst="rect">
            <a:avLst/>
          </a:prstGeom>
        </p:spPr>
        <p:txBody>
          <a:bodyPr wrap="square">
            <a:spAutoFit/>
          </a:bodyPr>
          <a:lstStyle/>
          <a:p>
            <a:r>
              <a:rPr lang="zh-TW" altLang="en-US" dirty="0"/>
              <a:t>一組按照時間發生先後順序進行排列的數據點序列。</a:t>
            </a:r>
            <a:endParaRPr lang="en-US" altLang="zh-TW" dirty="0"/>
          </a:p>
        </p:txBody>
      </p:sp>
      <p:sp>
        <p:nvSpPr>
          <p:cNvPr id="6" name="矩形 5"/>
          <p:cNvSpPr/>
          <p:nvPr/>
        </p:nvSpPr>
        <p:spPr>
          <a:xfrm>
            <a:off x="4100944" y="479586"/>
            <a:ext cx="4140364" cy="369332"/>
          </a:xfrm>
          <a:prstGeom prst="rect">
            <a:avLst/>
          </a:prstGeom>
        </p:spPr>
        <p:txBody>
          <a:bodyPr wrap="none">
            <a:spAutoFit/>
          </a:bodyPr>
          <a:lstStyle/>
          <a:p>
            <a:r>
              <a:rPr lang="en-US" altLang="zh-TW" dirty="0"/>
              <a:t>https://en.wikipedia.org/wiki/Time_series</a:t>
            </a:r>
            <a:endParaRPr lang="zh-TW" altLang="en-US" dirty="0"/>
          </a:p>
        </p:txBody>
      </p:sp>
      <p:sp>
        <p:nvSpPr>
          <p:cNvPr id="7" name="矩形 6"/>
          <p:cNvSpPr/>
          <p:nvPr/>
        </p:nvSpPr>
        <p:spPr>
          <a:xfrm>
            <a:off x="185880" y="5442228"/>
            <a:ext cx="7384473" cy="1046440"/>
          </a:xfrm>
          <a:prstGeom prst="rect">
            <a:avLst/>
          </a:prstGeom>
        </p:spPr>
        <p:txBody>
          <a:bodyPr wrap="square">
            <a:spAutoFit/>
          </a:bodyPr>
          <a:lstStyle/>
          <a:p>
            <a:r>
              <a:rPr lang="en-US" altLang="zh-TW" sz="2400" dirty="0"/>
              <a:t>Time Series Analysis </a:t>
            </a:r>
          </a:p>
          <a:p>
            <a:r>
              <a:rPr lang="zh-TW" altLang="en-US" sz="2400" dirty="0"/>
              <a:t>時間序列模型基本概念：</a:t>
            </a:r>
            <a:r>
              <a:rPr lang="en-US" altLang="zh-TW" sz="2400" dirty="0"/>
              <a:t>AR, MA, ARMA, ARIMA </a:t>
            </a:r>
            <a:r>
              <a:rPr lang="zh-TW" altLang="en-US" sz="2400" dirty="0"/>
              <a:t>模型</a:t>
            </a:r>
            <a:endParaRPr lang="en-US" altLang="zh-TW" sz="2400" dirty="0"/>
          </a:p>
          <a:p>
            <a:r>
              <a:rPr lang="en-US" altLang="zh-TW" sz="1400" dirty="0"/>
              <a:t>https://mropengate.blogspot.com/2015/11/time-series-analysis-ar-ma-arma-arima.html</a:t>
            </a:r>
            <a:endParaRPr lang="zh-TW" altLang="en-US" sz="1400" dirty="0"/>
          </a:p>
        </p:txBody>
      </p:sp>
      <p:sp>
        <p:nvSpPr>
          <p:cNvPr id="8" name="矩形 7"/>
          <p:cNvSpPr/>
          <p:nvPr/>
        </p:nvSpPr>
        <p:spPr>
          <a:xfrm>
            <a:off x="228309" y="6488668"/>
            <a:ext cx="7745271" cy="369332"/>
          </a:xfrm>
          <a:prstGeom prst="rect">
            <a:avLst/>
          </a:prstGeom>
        </p:spPr>
        <p:txBody>
          <a:bodyPr wrap="square">
            <a:spAutoFit/>
          </a:bodyPr>
          <a:lstStyle/>
          <a:p>
            <a:r>
              <a:rPr lang="en-US" altLang="zh-TW" dirty="0"/>
              <a:t>http://yongfeng.me/attach/time-series-analysis-zhang.pdf</a:t>
            </a:r>
            <a:endParaRPr lang="zh-TW" altLang="en-US" dirty="0"/>
          </a:p>
        </p:txBody>
      </p:sp>
    </p:spTree>
    <p:extLst>
      <p:ext uri="{BB962C8B-B14F-4D97-AF65-F5344CB8AC3E}">
        <p14:creationId xmlns:p14="http://schemas.microsoft.com/office/powerpoint/2010/main" val="1858200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a:blip r:embed="rId2"/>
          <a:stretch>
            <a:fillRect/>
          </a:stretch>
        </p:blipFill>
        <p:spPr>
          <a:xfrm>
            <a:off x="402444" y="1271048"/>
            <a:ext cx="2720352" cy="3560670"/>
          </a:xfrm>
          <a:prstGeom prst="rect">
            <a:avLst/>
          </a:prstGeom>
        </p:spPr>
      </p:pic>
      <p:sp>
        <p:nvSpPr>
          <p:cNvPr id="6" name="標題 1"/>
          <p:cNvSpPr txBox="1">
            <a:spLocks/>
          </p:cNvSpPr>
          <p:nvPr/>
        </p:nvSpPr>
        <p:spPr>
          <a:xfrm>
            <a:off x="-33822" y="233503"/>
            <a:ext cx="9144000" cy="770946"/>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rPr>
              <a:t>Question-Answering system</a:t>
            </a:r>
            <a:r>
              <a:rPr lang="zh-TW" altLang="en-US" dirty="0">
                <a:solidFill>
                  <a:schemeClr val="bg1"/>
                </a:solidFill>
              </a:rPr>
              <a:t> 智能問答</a:t>
            </a:r>
            <a:endParaRPr lang="en-US" altLang="zh-TW" b="1" dirty="0">
              <a:solidFill>
                <a:schemeClr val="bg1"/>
              </a:solidFill>
              <a:effectLst>
                <a:outerShdw blurRad="38100" dist="38100" dir="2700000" algn="tl">
                  <a:srgbClr val="000000">
                    <a:alpha val="43137"/>
                  </a:srgbClr>
                </a:outerShdw>
              </a:effectLst>
            </a:endParaRPr>
          </a:p>
        </p:txBody>
      </p:sp>
      <p:sp>
        <p:nvSpPr>
          <p:cNvPr id="7" name="矩形 6"/>
          <p:cNvSpPr/>
          <p:nvPr/>
        </p:nvSpPr>
        <p:spPr>
          <a:xfrm>
            <a:off x="57150" y="6164331"/>
            <a:ext cx="4572000" cy="646331"/>
          </a:xfrm>
          <a:prstGeom prst="rect">
            <a:avLst/>
          </a:prstGeom>
        </p:spPr>
        <p:txBody>
          <a:bodyPr>
            <a:spAutoFit/>
          </a:bodyPr>
          <a:lstStyle/>
          <a:p>
            <a:r>
              <a:rPr lang="en-US" altLang="zh-TW" dirty="0"/>
              <a:t>https://www.tenlong.com.tw/products/9787121349218</a:t>
            </a:r>
            <a:endParaRPr lang="zh-TW" altLang="en-US" dirty="0"/>
          </a:p>
        </p:txBody>
      </p:sp>
      <p:sp>
        <p:nvSpPr>
          <p:cNvPr id="8" name="矩形 7"/>
          <p:cNvSpPr/>
          <p:nvPr/>
        </p:nvSpPr>
        <p:spPr>
          <a:xfrm>
            <a:off x="185512" y="5275922"/>
            <a:ext cx="3154217" cy="923330"/>
          </a:xfrm>
          <a:prstGeom prst="rect">
            <a:avLst/>
          </a:prstGeom>
        </p:spPr>
        <p:txBody>
          <a:bodyPr wrap="square">
            <a:spAutoFit/>
          </a:bodyPr>
          <a:lstStyle/>
          <a:p>
            <a:r>
              <a:rPr lang="zh-TW" altLang="en-US" dirty="0"/>
              <a:t>智能問答與深度學習 </a:t>
            </a:r>
          </a:p>
          <a:p>
            <a:r>
              <a:rPr lang="zh-TW" altLang="en-US" dirty="0"/>
              <a:t>王海良</a:t>
            </a:r>
            <a:r>
              <a:rPr lang="en-US" altLang="zh-TW" dirty="0"/>
              <a:t>, </a:t>
            </a:r>
            <a:r>
              <a:rPr lang="zh-TW" altLang="en-US" dirty="0"/>
              <a:t>等 電子工業出版社</a:t>
            </a:r>
          </a:p>
          <a:p>
            <a:r>
              <a:rPr lang="en-US" altLang="zh-TW" dirty="0"/>
              <a:t>2018-11-01</a:t>
            </a:r>
            <a:endParaRPr lang="zh-TW" altLang="en-US" dirty="0"/>
          </a:p>
        </p:txBody>
      </p:sp>
      <p:pic>
        <p:nvPicPr>
          <p:cNvPr id="13" name="內容版面配置區 12"/>
          <p:cNvPicPr>
            <a:picLocks noGrp="1" noChangeAspect="1"/>
          </p:cNvPicPr>
          <p:nvPr>
            <p:ph sz="half" idx="2"/>
          </p:nvPr>
        </p:nvPicPr>
        <p:blipFill>
          <a:blip r:embed="rId3"/>
          <a:stretch>
            <a:fillRect/>
          </a:stretch>
        </p:blipFill>
        <p:spPr>
          <a:xfrm>
            <a:off x="3958566" y="1191926"/>
            <a:ext cx="4566597" cy="4991917"/>
          </a:xfrm>
          <a:prstGeom prst="rect">
            <a:avLst/>
          </a:prstGeom>
        </p:spPr>
      </p:pic>
      <p:sp>
        <p:nvSpPr>
          <p:cNvPr id="14" name="矩形 13"/>
          <p:cNvSpPr/>
          <p:nvPr/>
        </p:nvSpPr>
        <p:spPr>
          <a:xfrm>
            <a:off x="4705927" y="6164330"/>
            <a:ext cx="3283527" cy="646331"/>
          </a:xfrm>
          <a:prstGeom prst="rect">
            <a:avLst/>
          </a:prstGeom>
        </p:spPr>
        <p:txBody>
          <a:bodyPr wrap="square">
            <a:spAutoFit/>
          </a:bodyPr>
          <a:lstStyle/>
          <a:p>
            <a:r>
              <a:rPr lang="en-US" altLang="zh-TW" dirty="0"/>
              <a:t>https://www.pragnakalp.com/demos/BERT-NLP-QnA-Demo/</a:t>
            </a:r>
            <a:endParaRPr lang="zh-TW" altLang="en-US" dirty="0"/>
          </a:p>
        </p:txBody>
      </p:sp>
      <p:sp>
        <p:nvSpPr>
          <p:cNvPr id="15" name="矩形 14"/>
          <p:cNvSpPr/>
          <p:nvPr/>
        </p:nvSpPr>
        <p:spPr>
          <a:xfrm>
            <a:off x="185512" y="4956864"/>
            <a:ext cx="3260436" cy="276999"/>
          </a:xfrm>
          <a:prstGeom prst="rect">
            <a:avLst/>
          </a:prstGeom>
        </p:spPr>
        <p:txBody>
          <a:bodyPr wrap="square">
            <a:spAutoFit/>
          </a:bodyPr>
          <a:lstStyle/>
          <a:p>
            <a:r>
              <a:rPr lang="en-US" altLang="zh-TW" sz="1200" dirty="0"/>
              <a:t>https://github.com/l11x0m7/book-of-qna-code</a:t>
            </a:r>
            <a:endParaRPr lang="zh-TW" altLang="en-US" sz="1200" dirty="0"/>
          </a:p>
        </p:txBody>
      </p:sp>
    </p:spTree>
    <p:extLst>
      <p:ext uri="{BB962C8B-B14F-4D97-AF65-F5344CB8AC3E}">
        <p14:creationId xmlns:p14="http://schemas.microsoft.com/office/powerpoint/2010/main" val="113311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417223"/>
            <a:ext cx="6248401" cy="1200329"/>
          </a:xfrm>
          <a:prstGeom prst="rect">
            <a:avLst/>
          </a:prstGeom>
        </p:spPr>
        <p:txBody>
          <a:bodyPr wrap="square">
            <a:spAutoFit/>
          </a:bodyPr>
          <a:lstStyle/>
          <a:p>
            <a:r>
              <a:rPr lang="zh-TW" altLang="en-US" dirty="0"/>
              <a:t>面向文本分類的通用語言模型微調</a:t>
            </a:r>
          </a:p>
          <a:p>
            <a:r>
              <a:rPr lang="en-US" altLang="zh-TW" dirty="0"/>
              <a:t>Universal Language Model Fine-tuning for Text Classification</a:t>
            </a:r>
          </a:p>
          <a:p>
            <a:r>
              <a:rPr lang="en-US" altLang="zh-TW" dirty="0"/>
              <a:t>Jeremy Howard &amp; Sebastian Ruder</a:t>
            </a:r>
          </a:p>
          <a:p>
            <a:r>
              <a:rPr lang="en-US" altLang="zh-TW" dirty="0"/>
              <a:t>https://arxiv.org/abs/1801.06146</a:t>
            </a:r>
          </a:p>
        </p:txBody>
      </p:sp>
      <p:sp>
        <p:nvSpPr>
          <p:cNvPr id="3" name="矩形 2"/>
          <p:cNvSpPr/>
          <p:nvPr/>
        </p:nvSpPr>
        <p:spPr>
          <a:xfrm>
            <a:off x="374072" y="3531353"/>
            <a:ext cx="8418946" cy="3139321"/>
          </a:xfrm>
          <a:prstGeom prst="rect">
            <a:avLst/>
          </a:prstGeom>
        </p:spPr>
        <p:txBody>
          <a:bodyPr wrap="square">
            <a:spAutoFit/>
          </a:bodyPr>
          <a:lstStyle/>
          <a:p>
            <a:r>
              <a:rPr lang="en-US" altLang="zh-TW" dirty="0"/>
              <a:t>Inductive transfer learning has greatly impacted computer vision, but existing approaches in NLP still require task-specific modifications and training from scratch. </a:t>
            </a:r>
          </a:p>
          <a:p>
            <a:endParaRPr lang="en-US" altLang="zh-TW" dirty="0"/>
          </a:p>
          <a:p>
            <a:r>
              <a:rPr lang="en-US" altLang="zh-TW" dirty="0"/>
              <a:t>We propose </a:t>
            </a:r>
            <a:r>
              <a:rPr lang="en-US" altLang="zh-TW" b="1" dirty="0">
                <a:solidFill>
                  <a:srgbClr val="FF0000"/>
                </a:solidFill>
                <a:effectLst>
                  <a:outerShdw blurRad="38100" dist="38100" dir="2700000" algn="tl">
                    <a:srgbClr val="000000">
                      <a:alpha val="43137"/>
                    </a:srgbClr>
                  </a:outerShdw>
                </a:effectLst>
              </a:rPr>
              <a:t>Universal Language Model Fine-tuning (</a:t>
            </a:r>
            <a:r>
              <a:rPr lang="en-US" altLang="zh-TW" b="1" dirty="0" err="1">
                <a:solidFill>
                  <a:srgbClr val="FF0000"/>
                </a:solidFill>
                <a:effectLst>
                  <a:outerShdw blurRad="38100" dist="38100" dir="2700000" algn="tl">
                    <a:srgbClr val="000000">
                      <a:alpha val="43137"/>
                    </a:srgbClr>
                  </a:outerShdw>
                </a:effectLst>
              </a:rPr>
              <a:t>ULMFiT</a:t>
            </a:r>
            <a:r>
              <a:rPr lang="en-US" altLang="zh-TW" b="1" dirty="0">
                <a:solidFill>
                  <a:srgbClr val="FF0000"/>
                </a:solidFill>
                <a:effectLst>
                  <a:outerShdw blurRad="38100" dist="38100" dir="2700000" algn="tl">
                    <a:srgbClr val="000000">
                      <a:alpha val="43137"/>
                    </a:srgbClr>
                  </a:outerShdw>
                </a:effectLst>
              </a:rPr>
              <a:t>), </a:t>
            </a:r>
            <a:r>
              <a:rPr lang="en-US" altLang="zh-TW" dirty="0"/>
              <a:t>an effective transfer learning method that can be applied to any task in NLP, and introduce techniques that are key for fine-tuning a language model. </a:t>
            </a:r>
          </a:p>
          <a:p>
            <a:endParaRPr lang="en-US" altLang="zh-TW" dirty="0"/>
          </a:p>
          <a:p>
            <a:r>
              <a:rPr lang="en-US" altLang="zh-TW" dirty="0"/>
              <a:t>Our method significantly outperforms the state-of-the-art on six text classification tasks, reducing the error by 18-24% on the majority of datasets. Furthermore, with only 100 labeled examples, it matches the performance of training from scratch on 100x more data. </a:t>
            </a:r>
            <a:r>
              <a:rPr lang="en-US" altLang="zh-TW" b="1" dirty="0"/>
              <a:t>We open-source our </a:t>
            </a:r>
            <a:r>
              <a:rPr lang="en-US" altLang="zh-TW" b="1" dirty="0" err="1"/>
              <a:t>pretrained</a:t>
            </a:r>
            <a:r>
              <a:rPr lang="en-US" altLang="zh-TW" b="1" dirty="0"/>
              <a:t> models and code.</a:t>
            </a:r>
            <a:endParaRPr lang="zh-TW" altLang="en-US" b="1" dirty="0"/>
          </a:p>
        </p:txBody>
      </p:sp>
      <p:sp>
        <p:nvSpPr>
          <p:cNvPr id="4" name="矩形 3"/>
          <p:cNvSpPr/>
          <p:nvPr/>
        </p:nvSpPr>
        <p:spPr>
          <a:xfrm>
            <a:off x="285199" y="2993490"/>
            <a:ext cx="8406219" cy="369332"/>
          </a:xfrm>
          <a:prstGeom prst="rect">
            <a:avLst/>
          </a:prstGeom>
        </p:spPr>
        <p:txBody>
          <a:bodyPr wrap="square">
            <a:spAutoFit/>
          </a:bodyPr>
          <a:lstStyle/>
          <a:p>
            <a:r>
              <a:rPr lang="en-US" altLang="zh-TW" dirty="0"/>
              <a:t>https://medium.com/mlreview/understanding-building-blocks-of-ulmfit-818d3775325b</a:t>
            </a:r>
            <a:endParaRPr lang="zh-TW" altLang="en-US" dirty="0"/>
          </a:p>
        </p:txBody>
      </p:sp>
      <p:sp>
        <p:nvSpPr>
          <p:cNvPr id="5" name="矩形 4"/>
          <p:cNvSpPr/>
          <p:nvPr/>
        </p:nvSpPr>
        <p:spPr>
          <a:xfrm>
            <a:off x="285199" y="2701818"/>
            <a:ext cx="3733458" cy="369332"/>
          </a:xfrm>
          <a:prstGeom prst="rect">
            <a:avLst/>
          </a:prstGeom>
        </p:spPr>
        <p:txBody>
          <a:bodyPr wrap="none">
            <a:spAutoFit/>
          </a:bodyPr>
          <a:lstStyle/>
          <a:p>
            <a:r>
              <a:rPr lang="en-US" altLang="zh-TW" dirty="0"/>
              <a:t>https://kknews.cc/code/6qqggj3.html</a:t>
            </a:r>
            <a:endParaRPr lang="zh-TW" altLang="en-US" dirty="0"/>
          </a:p>
        </p:txBody>
      </p:sp>
      <p:sp>
        <p:nvSpPr>
          <p:cNvPr id="6" name="標題 1"/>
          <p:cNvSpPr txBox="1">
            <a:spLocks/>
          </p:cNvSpPr>
          <p:nvPr/>
        </p:nvSpPr>
        <p:spPr>
          <a:xfrm>
            <a:off x="0" y="280861"/>
            <a:ext cx="9144000" cy="967831"/>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6000" dirty="0">
                <a:solidFill>
                  <a:schemeClr val="bg1"/>
                </a:solidFill>
              </a:rPr>
              <a:t>NLP</a:t>
            </a:r>
            <a:r>
              <a:rPr lang="zh-TW" altLang="en-US" sz="6000" dirty="0">
                <a:solidFill>
                  <a:schemeClr val="bg1"/>
                </a:solidFill>
              </a:rPr>
              <a:t>    </a:t>
            </a:r>
            <a:r>
              <a:rPr lang="en-US" altLang="zh-TW" sz="3200" dirty="0">
                <a:solidFill>
                  <a:schemeClr val="bg1"/>
                </a:solidFill>
              </a:rPr>
              <a:t>Transfer Learning   </a:t>
            </a:r>
            <a:r>
              <a:rPr lang="zh-TW" altLang="en-US" dirty="0">
                <a:solidFill>
                  <a:schemeClr val="bg1"/>
                </a:solidFill>
              </a:rPr>
              <a:t>遷移學習</a:t>
            </a:r>
          </a:p>
        </p:txBody>
      </p:sp>
    </p:spTree>
    <p:extLst>
      <p:ext uri="{BB962C8B-B14F-4D97-AF65-F5344CB8AC3E}">
        <p14:creationId xmlns:p14="http://schemas.microsoft.com/office/powerpoint/2010/main" val="2893786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txBox="1">
            <a:spLocks/>
          </p:cNvSpPr>
          <p:nvPr/>
        </p:nvSpPr>
        <p:spPr>
          <a:xfrm>
            <a:off x="107504" y="995818"/>
            <a:ext cx="9144000" cy="967831"/>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dirty="0">
                <a:solidFill>
                  <a:schemeClr val="bg1"/>
                </a:solidFill>
              </a:rPr>
              <a:t>機器翻譯    </a:t>
            </a:r>
            <a:r>
              <a:rPr lang="en-US" altLang="zh-TW" sz="4000" dirty="0">
                <a:solidFill>
                  <a:schemeClr val="bg1"/>
                </a:solidFill>
              </a:rPr>
              <a:t>Machine Translation</a:t>
            </a:r>
            <a:endParaRPr lang="zh-TW" altLang="en-US" sz="4000" dirty="0">
              <a:solidFill>
                <a:schemeClr val="bg1"/>
              </a:solidFill>
            </a:endParaRPr>
          </a:p>
        </p:txBody>
      </p:sp>
      <p:sp>
        <p:nvSpPr>
          <p:cNvPr id="2" name="矩形 1"/>
          <p:cNvSpPr/>
          <p:nvPr/>
        </p:nvSpPr>
        <p:spPr>
          <a:xfrm>
            <a:off x="827584" y="2683291"/>
            <a:ext cx="2907719" cy="523220"/>
          </a:xfrm>
          <a:prstGeom prst="rect">
            <a:avLst/>
          </a:prstGeom>
        </p:spPr>
        <p:txBody>
          <a:bodyPr wrap="none">
            <a:spAutoFit/>
          </a:bodyPr>
          <a:lstStyle/>
          <a:p>
            <a:r>
              <a:rPr lang="en-US" altLang="zh-TW" sz="2800" dirty="0"/>
              <a:t>Transformer(2017)</a:t>
            </a:r>
            <a:endParaRPr lang="zh-TW" altLang="en-US" sz="2800" dirty="0"/>
          </a:p>
        </p:txBody>
      </p:sp>
      <p:sp>
        <p:nvSpPr>
          <p:cNvPr id="4" name="矩形 3"/>
          <p:cNvSpPr/>
          <p:nvPr/>
        </p:nvSpPr>
        <p:spPr>
          <a:xfrm>
            <a:off x="1226122" y="3454610"/>
            <a:ext cx="2110642" cy="584775"/>
          </a:xfrm>
          <a:prstGeom prst="rect">
            <a:avLst/>
          </a:prstGeom>
        </p:spPr>
        <p:txBody>
          <a:bodyPr wrap="none">
            <a:spAutoFit/>
          </a:bodyPr>
          <a:lstStyle/>
          <a:p>
            <a:r>
              <a:rPr lang="en-US" altLang="zh-TW" sz="3200" dirty="0"/>
              <a:t>BERT(2018)</a:t>
            </a:r>
            <a:endParaRPr lang="zh-TW" altLang="en-US" sz="3200" dirty="0"/>
          </a:p>
        </p:txBody>
      </p:sp>
      <p:sp>
        <p:nvSpPr>
          <p:cNvPr id="3" name="矩形 2"/>
          <p:cNvSpPr/>
          <p:nvPr/>
        </p:nvSpPr>
        <p:spPr>
          <a:xfrm>
            <a:off x="1619672" y="5445224"/>
            <a:ext cx="5176981" cy="646331"/>
          </a:xfrm>
          <a:prstGeom prst="rect">
            <a:avLst/>
          </a:prstGeom>
        </p:spPr>
        <p:txBody>
          <a:bodyPr wrap="square">
            <a:spAutoFit/>
          </a:bodyPr>
          <a:lstStyle/>
          <a:p>
            <a:r>
              <a:rPr lang="en-US" altLang="zh-TW" dirty="0"/>
              <a:t>ELMO, BERT, GPT</a:t>
            </a:r>
          </a:p>
          <a:p>
            <a:r>
              <a:rPr lang="en-US" altLang="zh-TW" dirty="0"/>
              <a:t>https://www.youtube.com/watch?v=UYPa347-DdE</a:t>
            </a:r>
            <a:endParaRPr lang="zh-TW" altLang="en-US" dirty="0"/>
          </a:p>
        </p:txBody>
      </p:sp>
      <p:sp>
        <p:nvSpPr>
          <p:cNvPr id="5" name="矩形 4"/>
          <p:cNvSpPr/>
          <p:nvPr/>
        </p:nvSpPr>
        <p:spPr>
          <a:xfrm>
            <a:off x="2953326" y="4413498"/>
            <a:ext cx="3030188" cy="769441"/>
          </a:xfrm>
          <a:prstGeom prst="rect">
            <a:avLst/>
          </a:prstGeom>
        </p:spPr>
        <p:txBody>
          <a:bodyPr wrap="none">
            <a:spAutoFit/>
          </a:bodyPr>
          <a:lstStyle/>
          <a:p>
            <a:r>
              <a:rPr lang="en-US" altLang="zh-TW" sz="4400" dirty="0" err="1"/>
              <a:t>XLNet</a:t>
            </a:r>
            <a:r>
              <a:rPr lang="en-US" altLang="zh-TW" sz="4400" dirty="0"/>
              <a:t>(2019)</a:t>
            </a:r>
            <a:endParaRPr lang="zh-TW" altLang="en-US" sz="4400" dirty="0"/>
          </a:p>
        </p:txBody>
      </p:sp>
    </p:spTree>
    <p:extLst>
      <p:ext uri="{BB962C8B-B14F-4D97-AF65-F5344CB8AC3E}">
        <p14:creationId xmlns:p14="http://schemas.microsoft.com/office/powerpoint/2010/main" val="2217627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37887" y="780763"/>
            <a:ext cx="7886700" cy="1325563"/>
          </a:xfrm>
        </p:spPr>
        <p:txBody>
          <a:bodyPr/>
          <a:lstStyle/>
          <a:p>
            <a:r>
              <a:rPr lang="en-US" altLang="zh-TW" dirty="0"/>
              <a:t>Seq2Seq(2014)</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11778" y="2491493"/>
            <a:ext cx="7886700" cy="2613202"/>
          </a:xfrm>
          <a:prstGeom prst="rect">
            <a:avLst/>
          </a:prstGeom>
        </p:spPr>
      </p:pic>
    </p:spTree>
    <p:extLst>
      <p:ext uri="{BB962C8B-B14F-4D97-AF65-F5344CB8AC3E}">
        <p14:creationId xmlns:p14="http://schemas.microsoft.com/office/powerpoint/2010/main" val="288649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400" dirty="0"/>
              <a:t>Sequence to Sequence </a:t>
            </a:r>
            <a:br>
              <a:rPr lang="en-US" altLang="zh-TW" sz="2400" dirty="0"/>
            </a:br>
            <a:r>
              <a:rPr lang="zh-TW" altLang="en-US" sz="2400" dirty="0"/>
              <a:t>是由 </a:t>
            </a:r>
            <a:r>
              <a:rPr lang="en-US" altLang="zh-TW" sz="2400" dirty="0"/>
              <a:t>Encoder </a:t>
            </a:r>
            <a:r>
              <a:rPr lang="zh-TW" altLang="en-US" sz="2400" dirty="0"/>
              <a:t>與 </a:t>
            </a:r>
            <a:r>
              <a:rPr lang="en-US" altLang="zh-TW" sz="2400" dirty="0"/>
              <a:t>Decoder </a:t>
            </a:r>
            <a:r>
              <a:rPr lang="zh-TW" altLang="en-US" sz="2400" dirty="0"/>
              <a:t>兩個 </a:t>
            </a:r>
            <a:r>
              <a:rPr lang="en-US" altLang="zh-TW" sz="2400" dirty="0"/>
              <a:t>RNN </a:t>
            </a:r>
            <a:r>
              <a:rPr lang="zh-TW" altLang="en-US" sz="2400" dirty="0"/>
              <a:t>構成</a:t>
            </a:r>
          </a:p>
        </p:txBody>
      </p:sp>
      <p:pic>
        <p:nvPicPr>
          <p:cNvPr id="4" name="內容版面配置區 3"/>
          <p:cNvPicPr>
            <a:picLocks noGrp="1" noChangeAspect="1"/>
          </p:cNvPicPr>
          <p:nvPr>
            <p:ph idx="1"/>
          </p:nvPr>
        </p:nvPicPr>
        <p:blipFill>
          <a:blip r:embed="rId2"/>
          <a:stretch>
            <a:fillRect/>
          </a:stretch>
        </p:blipFill>
        <p:spPr>
          <a:xfrm>
            <a:off x="342323" y="1690689"/>
            <a:ext cx="7886700" cy="2373473"/>
          </a:xfrm>
          <a:prstGeom prst="rect">
            <a:avLst/>
          </a:prstGeom>
        </p:spPr>
      </p:pic>
      <p:sp>
        <p:nvSpPr>
          <p:cNvPr id="5" name="矩形 4"/>
          <p:cNvSpPr/>
          <p:nvPr/>
        </p:nvSpPr>
        <p:spPr>
          <a:xfrm>
            <a:off x="512618" y="4189396"/>
            <a:ext cx="7827818" cy="1200329"/>
          </a:xfrm>
          <a:prstGeom prst="rect">
            <a:avLst/>
          </a:prstGeom>
        </p:spPr>
        <p:txBody>
          <a:bodyPr wrap="square">
            <a:spAutoFit/>
          </a:bodyPr>
          <a:lstStyle/>
          <a:p>
            <a:r>
              <a:rPr lang="zh-TW" altLang="en-US" sz="2400" dirty="0"/>
              <a:t>運作原理</a:t>
            </a:r>
            <a:r>
              <a:rPr lang="en-US" altLang="zh-TW" sz="2400" dirty="0"/>
              <a:t>:</a:t>
            </a:r>
            <a:r>
              <a:rPr lang="zh-TW" altLang="en-US" sz="2400" dirty="0"/>
              <a:t>當看到一段話時，會先將這句話理解吸收，再根據我們理解的內容說出回覆，</a:t>
            </a:r>
            <a:r>
              <a:rPr lang="en-US" altLang="zh-TW" sz="2400" dirty="0"/>
              <a:t>Sequence to Sequence </a:t>
            </a:r>
            <a:r>
              <a:rPr lang="zh-TW" altLang="en-US" sz="2400" dirty="0"/>
              <a:t>就是在模擬這個過程。</a:t>
            </a:r>
          </a:p>
        </p:txBody>
      </p:sp>
      <p:sp>
        <p:nvSpPr>
          <p:cNvPr id="6" name="矩形 5"/>
          <p:cNvSpPr/>
          <p:nvPr/>
        </p:nvSpPr>
        <p:spPr>
          <a:xfrm>
            <a:off x="628650" y="5748234"/>
            <a:ext cx="7416223" cy="646331"/>
          </a:xfrm>
          <a:prstGeom prst="rect">
            <a:avLst/>
          </a:prstGeom>
        </p:spPr>
        <p:txBody>
          <a:bodyPr wrap="square">
            <a:spAutoFit/>
          </a:bodyPr>
          <a:lstStyle/>
          <a:p>
            <a:r>
              <a:rPr lang="en-US" altLang="zh-TW" dirty="0"/>
              <a:t>https://zake7749.github.io/2017/09/28/Sequence-to-Sequence-tutorial/#Sequence_to_Sequence</a:t>
            </a:r>
            <a:endParaRPr lang="zh-TW" altLang="en-US" dirty="0"/>
          </a:p>
        </p:txBody>
      </p:sp>
    </p:spTree>
    <p:extLst>
      <p:ext uri="{BB962C8B-B14F-4D97-AF65-F5344CB8AC3E}">
        <p14:creationId xmlns:p14="http://schemas.microsoft.com/office/powerpoint/2010/main" val="2776749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遞歸神經網絡</a:t>
            </a:r>
            <a:endParaRPr lang="en-US" altLang="zh-TW" sz="6000" dirty="0"/>
          </a:p>
          <a:p>
            <a:pPr algn="ctr"/>
            <a:r>
              <a:rPr lang="en-US" altLang="zh-TW" sz="6000" dirty="0"/>
              <a:t>Recurrent</a:t>
            </a:r>
          </a:p>
          <a:p>
            <a:pPr algn="ctr"/>
            <a:r>
              <a:rPr lang="en-US" altLang="zh-TW" sz="6000" dirty="0"/>
              <a:t>Neural Network</a:t>
            </a:r>
          </a:p>
          <a:p>
            <a:pPr algn="ctr"/>
            <a:r>
              <a:rPr lang="zh-TW" altLang="en-US" sz="6000" dirty="0"/>
              <a:t>模型</a:t>
            </a:r>
            <a:endParaRPr lang="en-US" altLang="zh-TW" sz="6000" dirty="0"/>
          </a:p>
        </p:txBody>
      </p:sp>
    </p:spTree>
    <p:extLst>
      <p:ext uri="{BB962C8B-B14F-4D97-AF65-F5344CB8AC3E}">
        <p14:creationId xmlns:p14="http://schemas.microsoft.com/office/powerpoint/2010/main" val="2957749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mg-blog.csdn.net/20170723211420228?watermark/2/text/aHR0cDovL2Jsb2cuY3Nkbi5uZXQvbXBrX25vMQ==/font/5a6L5L2T/fontsize/400/fill/I0JBQkFCMA==/dissolve/70/gravity/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138" y="923131"/>
            <a:ext cx="6916780" cy="18184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tensorflownews.com/wp-content/uploads/2018/05/%E5%9B%BE%E4%BA%8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778" y="3975228"/>
            <a:ext cx="6667500" cy="249555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35183" y="136139"/>
            <a:ext cx="2531462" cy="707886"/>
          </a:xfrm>
          <a:prstGeom prst="rect">
            <a:avLst/>
          </a:prstGeom>
        </p:spPr>
        <p:txBody>
          <a:bodyPr wrap="none">
            <a:spAutoFit/>
          </a:bodyPr>
          <a:lstStyle/>
          <a:p>
            <a:r>
              <a:rPr lang="en-US" altLang="zh-TW" sz="4000" dirty="0" err="1"/>
              <a:t>SimpleRNN</a:t>
            </a:r>
            <a:endParaRPr lang="en-US" altLang="zh-TW" sz="4000" dirty="0"/>
          </a:p>
        </p:txBody>
      </p:sp>
      <p:sp>
        <p:nvSpPr>
          <p:cNvPr id="5" name="矩形 4"/>
          <p:cNvSpPr/>
          <p:nvPr/>
        </p:nvSpPr>
        <p:spPr>
          <a:xfrm>
            <a:off x="635183" y="2969478"/>
            <a:ext cx="8423563" cy="646331"/>
          </a:xfrm>
          <a:prstGeom prst="rect">
            <a:avLst/>
          </a:prstGeom>
        </p:spPr>
        <p:txBody>
          <a:bodyPr wrap="square">
            <a:spAutoFit/>
          </a:bodyPr>
          <a:lstStyle/>
          <a:p>
            <a:r>
              <a:rPr lang="zh-CN" altLang="en-US" dirty="0"/>
              <a:t>所有迴圈神經網路結構都是由完全相同結構的（神經網路）模組進行複製而成的。</a:t>
            </a:r>
            <a:endParaRPr lang="en-US" altLang="zh-CN" dirty="0"/>
          </a:p>
          <a:p>
            <a:r>
              <a:rPr lang="zh-CN" altLang="en-US" dirty="0"/>
              <a:t>在普通的</a:t>
            </a:r>
            <a:r>
              <a:rPr lang="en-US" altLang="zh-CN" dirty="0"/>
              <a:t>RNNs </a:t>
            </a:r>
            <a:r>
              <a:rPr lang="zh-CN" altLang="en-US" dirty="0"/>
              <a:t>中，這個模組結構非常簡單，比如僅是一個單一的 </a:t>
            </a:r>
            <a:r>
              <a:rPr lang="en-US" altLang="zh-CN" dirty="0" err="1"/>
              <a:t>tanh</a:t>
            </a:r>
            <a:r>
              <a:rPr lang="en-US" altLang="zh-CN" dirty="0"/>
              <a:t> </a:t>
            </a:r>
            <a:r>
              <a:rPr lang="zh-CN" altLang="en-US" dirty="0"/>
              <a:t>層</a:t>
            </a:r>
            <a:endParaRPr lang="zh-TW" altLang="en-US" dirty="0"/>
          </a:p>
        </p:txBody>
      </p:sp>
    </p:spTree>
    <p:extLst>
      <p:ext uri="{BB962C8B-B14F-4D97-AF65-F5344CB8AC3E}">
        <p14:creationId xmlns:p14="http://schemas.microsoft.com/office/powerpoint/2010/main" val="2217922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tensorflownews.com/wp-content/uploads/2018/05/%E5%9B%BE%E4%B8%8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0" y="1177109"/>
            <a:ext cx="8071093" cy="3032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tensorflownews.com/wp-content/uploads/2018/05/%E5%9B%BE%E5%9B%9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528" y="4435343"/>
            <a:ext cx="5623145" cy="105105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740460" y="6342740"/>
            <a:ext cx="6100119" cy="369332"/>
          </a:xfrm>
          <a:prstGeom prst="rect">
            <a:avLst/>
          </a:prstGeom>
        </p:spPr>
        <p:txBody>
          <a:bodyPr wrap="square">
            <a:spAutoFit/>
          </a:bodyPr>
          <a:lstStyle/>
          <a:p>
            <a:r>
              <a:rPr lang="en-US" altLang="zh-TW" dirty="0"/>
              <a:t>https://blog.csdn.net/fendouaini/article/details/80198994</a:t>
            </a:r>
            <a:endParaRPr lang="zh-TW" altLang="en-US" dirty="0"/>
          </a:p>
        </p:txBody>
      </p:sp>
      <p:sp>
        <p:nvSpPr>
          <p:cNvPr id="3" name="矩形 2"/>
          <p:cNvSpPr/>
          <p:nvPr/>
        </p:nvSpPr>
        <p:spPr>
          <a:xfrm>
            <a:off x="740460" y="303426"/>
            <a:ext cx="1889813" cy="1015663"/>
          </a:xfrm>
          <a:prstGeom prst="rect">
            <a:avLst/>
          </a:prstGeom>
        </p:spPr>
        <p:txBody>
          <a:bodyPr wrap="none">
            <a:spAutoFit/>
          </a:bodyPr>
          <a:lstStyle/>
          <a:p>
            <a:r>
              <a:rPr lang="en-US" altLang="zh-TW" sz="6000" dirty="0"/>
              <a:t>LSTM</a:t>
            </a:r>
            <a:endParaRPr lang="zh-TW" altLang="en-US" sz="6000" dirty="0"/>
          </a:p>
        </p:txBody>
      </p:sp>
      <p:sp>
        <p:nvSpPr>
          <p:cNvPr id="4" name="矩形 3"/>
          <p:cNvSpPr/>
          <p:nvPr/>
        </p:nvSpPr>
        <p:spPr>
          <a:xfrm>
            <a:off x="740460" y="5486399"/>
            <a:ext cx="6418221" cy="646331"/>
          </a:xfrm>
          <a:prstGeom prst="rect">
            <a:avLst/>
          </a:prstGeom>
        </p:spPr>
        <p:txBody>
          <a:bodyPr wrap="square">
            <a:spAutoFit/>
          </a:bodyPr>
          <a:lstStyle/>
          <a:p>
            <a:r>
              <a:rPr lang="en-US" altLang="zh-TW" dirty="0"/>
              <a:t>https://brohrer.mcknote.com/zh-Hant/how_machine_learning_works/how_rnns_lstm_work.html</a:t>
            </a:r>
            <a:endParaRPr lang="zh-TW" altLang="en-US" dirty="0"/>
          </a:p>
        </p:txBody>
      </p:sp>
      <p:sp>
        <p:nvSpPr>
          <p:cNvPr id="5" name="矩形 4"/>
          <p:cNvSpPr/>
          <p:nvPr/>
        </p:nvSpPr>
        <p:spPr>
          <a:xfrm>
            <a:off x="3246581" y="349592"/>
            <a:ext cx="5075383" cy="646331"/>
          </a:xfrm>
          <a:prstGeom prst="rect">
            <a:avLst/>
          </a:prstGeom>
        </p:spPr>
        <p:txBody>
          <a:bodyPr wrap="square">
            <a:spAutoFit/>
          </a:bodyPr>
          <a:lstStyle/>
          <a:p>
            <a:r>
              <a:rPr lang="en-US" altLang="zh-CN" dirty="0"/>
              <a:t>LSTMs </a:t>
            </a:r>
            <a:r>
              <a:rPr lang="zh-CN" altLang="en-US" dirty="0"/>
              <a:t>也有類似的結構</a:t>
            </a:r>
            <a:r>
              <a:rPr lang="en-US" altLang="zh-CN" dirty="0"/>
              <a:t>,</a:t>
            </a:r>
            <a:r>
              <a:rPr lang="zh-CN" altLang="en-US" dirty="0"/>
              <a:t>但是它們不再只是用一個單一的 </a:t>
            </a:r>
            <a:r>
              <a:rPr lang="en-US" altLang="zh-CN" dirty="0" err="1"/>
              <a:t>tanh</a:t>
            </a:r>
            <a:r>
              <a:rPr lang="en-US" altLang="zh-CN" dirty="0"/>
              <a:t> </a:t>
            </a:r>
            <a:r>
              <a:rPr lang="zh-CN" altLang="en-US" dirty="0"/>
              <a:t>層，而是用了四個相互作用的層</a:t>
            </a:r>
            <a:endParaRPr lang="zh-TW" altLang="en-US" dirty="0"/>
          </a:p>
        </p:txBody>
      </p:sp>
    </p:spTree>
    <p:extLst>
      <p:ext uri="{BB962C8B-B14F-4D97-AF65-F5344CB8AC3E}">
        <p14:creationId xmlns:p14="http://schemas.microsoft.com/office/powerpoint/2010/main" val="1414121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img-blog.csdn.net/20170723220115935?watermark/2/text/aHR0cDovL2Jsb2cuY3Nkbi5uZXQvbXBrX25vMQ==/font/5a6L5L2T/fontsize/400/fill/I0JBQkFCMA==/dissolve/70/gravity/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391" y="1466463"/>
            <a:ext cx="5657850" cy="400050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116227" y="5906700"/>
            <a:ext cx="6577914" cy="369332"/>
          </a:xfrm>
          <a:prstGeom prst="rect">
            <a:avLst/>
          </a:prstGeom>
        </p:spPr>
        <p:txBody>
          <a:bodyPr wrap="square">
            <a:spAutoFit/>
          </a:bodyPr>
          <a:lstStyle/>
          <a:p>
            <a:r>
              <a:rPr lang="en-US" altLang="zh-TW" dirty="0"/>
              <a:t>https://blog.csdn.net/mpk_no1/article/details/72875185</a:t>
            </a:r>
            <a:endParaRPr lang="zh-TW" altLang="en-US" dirty="0"/>
          </a:p>
        </p:txBody>
      </p:sp>
      <p:sp>
        <p:nvSpPr>
          <p:cNvPr id="4" name="矩形 3"/>
          <p:cNvSpPr/>
          <p:nvPr/>
        </p:nvSpPr>
        <p:spPr>
          <a:xfrm>
            <a:off x="740460" y="303426"/>
            <a:ext cx="1582484" cy="1015663"/>
          </a:xfrm>
          <a:prstGeom prst="rect">
            <a:avLst/>
          </a:prstGeom>
        </p:spPr>
        <p:txBody>
          <a:bodyPr wrap="none">
            <a:spAutoFit/>
          </a:bodyPr>
          <a:lstStyle/>
          <a:p>
            <a:r>
              <a:rPr lang="en-US" altLang="zh-TW" sz="6000" dirty="0"/>
              <a:t>GRU</a:t>
            </a:r>
            <a:endParaRPr lang="zh-TW" altLang="en-US" sz="6000" dirty="0"/>
          </a:p>
        </p:txBody>
      </p:sp>
    </p:spTree>
    <p:extLst>
      <p:ext uri="{BB962C8B-B14F-4D97-AF65-F5344CB8AC3E}">
        <p14:creationId xmlns:p14="http://schemas.microsoft.com/office/powerpoint/2010/main" val="1101370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2"/>
          <a:stretch>
            <a:fillRect/>
          </a:stretch>
        </p:blipFill>
        <p:spPr>
          <a:xfrm>
            <a:off x="628650" y="547482"/>
            <a:ext cx="7401185" cy="1347333"/>
          </a:xfrm>
          <a:prstGeom prst="rect">
            <a:avLst/>
          </a:prstGeom>
        </p:spPr>
      </p:pic>
      <p:sp>
        <p:nvSpPr>
          <p:cNvPr id="7" name="矩形 6"/>
          <p:cNvSpPr/>
          <p:nvPr/>
        </p:nvSpPr>
        <p:spPr>
          <a:xfrm>
            <a:off x="752763" y="1894815"/>
            <a:ext cx="6146801" cy="377330"/>
          </a:xfrm>
          <a:prstGeom prst="rect">
            <a:avLst/>
          </a:prstGeom>
        </p:spPr>
        <p:txBody>
          <a:bodyPr wrap="square">
            <a:spAutoFit/>
          </a:bodyPr>
          <a:lstStyle/>
          <a:p>
            <a:r>
              <a:rPr lang="en-US" altLang="zh-TW" dirty="0"/>
              <a:t>http://colah.github.io/posts/2015-08-Understanding-LSTMs/</a:t>
            </a:r>
            <a:endParaRPr lang="zh-TW" altLang="en-US" dirty="0"/>
          </a:p>
        </p:txBody>
      </p:sp>
      <p:sp>
        <p:nvSpPr>
          <p:cNvPr id="8" name="矩形 7"/>
          <p:cNvSpPr/>
          <p:nvPr/>
        </p:nvSpPr>
        <p:spPr>
          <a:xfrm>
            <a:off x="752763" y="2291605"/>
            <a:ext cx="5518727" cy="369332"/>
          </a:xfrm>
          <a:prstGeom prst="rect">
            <a:avLst/>
          </a:prstGeom>
        </p:spPr>
        <p:txBody>
          <a:bodyPr wrap="square">
            <a:spAutoFit/>
          </a:bodyPr>
          <a:lstStyle/>
          <a:p>
            <a:r>
              <a:rPr lang="en-US" altLang="zh-TW" dirty="0"/>
              <a:t>https://blog.csdn.net/menc15/article/details/71271566</a:t>
            </a:r>
            <a:endParaRPr lang="zh-TW" altLang="en-US" dirty="0"/>
          </a:p>
        </p:txBody>
      </p:sp>
      <p:pic>
        <p:nvPicPr>
          <p:cNvPr id="10" name="圖片 9"/>
          <p:cNvPicPr>
            <a:picLocks noChangeAspect="1"/>
          </p:cNvPicPr>
          <p:nvPr/>
        </p:nvPicPr>
        <p:blipFill>
          <a:blip r:embed="rId3"/>
          <a:stretch>
            <a:fillRect/>
          </a:stretch>
        </p:blipFill>
        <p:spPr>
          <a:xfrm>
            <a:off x="628650" y="3333535"/>
            <a:ext cx="7905789" cy="1885010"/>
          </a:xfrm>
          <a:prstGeom prst="rect">
            <a:avLst/>
          </a:prstGeom>
        </p:spPr>
      </p:pic>
      <p:sp>
        <p:nvSpPr>
          <p:cNvPr id="11" name="矩形 10"/>
          <p:cNvSpPr/>
          <p:nvPr/>
        </p:nvSpPr>
        <p:spPr>
          <a:xfrm>
            <a:off x="752762" y="5147071"/>
            <a:ext cx="6146801" cy="369332"/>
          </a:xfrm>
          <a:prstGeom prst="rect">
            <a:avLst/>
          </a:prstGeom>
        </p:spPr>
        <p:txBody>
          <a:bodyPr wrap="square">
            <a:spAutoFit/>
          </a:bodyPr>
          <a:lstStyle/>
          <a:p>
            <a:r>
              <a:rPr lang="en-US" altLang="zh-TW" dirty="0"/>
              <a:t>http://karpathy.github.io/2015/05/21/rnn-effectiveness/</a:t>
            </a:r>
            <a:endParaRPr lang="zh-TW" altLang="en-US" dirty="0"/>
          </a:p>
        </p:txBody>
      </p:sp>
      <p:sp>
        <p:nvSpPr>
          <p:cNvPr id="12" name="矩形 11"/>
          <p:cNvSpPr/>
          <p:nvPr/>
        </p:nvSpPr>
        <p:spPr>
          <a:xfrm>
            <a:off x="752762" y="5608843"/>
            <a:ext cx="3767634" cy="369332"/>
          </a:xfrm>
          <a:prstGeom prst="rect">
            <a:avLst/>
          </a:prstGeom>
        </p:spPr>
        <p:txBody>
          <a:bodyPr wrap="none">
            <a:spAutoFit/>
          </a:bodyPr>
          <a:lstStyle/>
          <a:p>
            <a:r>
              <a:rPr lang="en-US" altLang="zh-TW" dirty="0"/>
              <a:t>https://github.com/karpathy/char-rnn</a:t>
            </a:r>
            <a:endParaRPr lang="zh-TW" altLang="en-US" dirty="0"/>
          </a:p>
        </p:txBody>
      </p:sp>
      <p:sp>
        <p:nvSpPr>
          <p:cNvPr id="13" name="矩形 12"/>
          <p:cNvSpPr/>
          <p:nvPr/>
        </p:nvSpPr>
        <p:spPr>
          <a:xfrm>
            <a:off x="752762" y="2627904"/>
            <a:ext cx="6350000" cy="369332"/>
          </a:xfrm>
          <a:prstGeom prst="rect">
            <a:avLst/>
          </a:prstGeom>
        </p:spPr>
        <p:txBody>
          <a:bodyPr wrap="square">
            <a:spAutoFit/>
          </a:bodyPr>
          <a:lstStyle/>
          <a:p>
            <a:r>
              <a:rPr lang="en-US" altLang="zh-TW" dirty="0"/>
              <a:t>https://blog.csdn.net/Jerr__y/article/details/58598296</a:t>
            </a:r>
            <a:endParaRPr lang="zh-TW" altLang="en-US" dirty="0"/>
          </a:p>
        </p:txBody>
      </p:sp>
    </p:spTree>
    <p:extLst>
      <p:ext uri="{BB962C8B-B14F-4D97-AF65-F5344CB8AC3E}">
        <p14:creationId xmlns:p14="http://schemas.microsoft.com/office/powerpoint/2010/main" val="32190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662781"/>
          </a:xfrm>
        </p:spPr>
        <p:txBody>
          <a:bodyPr>
            <a:normAutofit/>
          </a:bodyPr>
          <a:lstStyle/>
          <a:p>
            <a:r>
              <a:rPr lang="en-US" altLang="zh-TW" sz="1400" dirty="0"/>
              <a:t>https://ocw.mit.edu/courses/mathematics/18-s096-topics-in-mathematics-with-applications-in-finance-fall-2013/video-lectures/lecture-8-time-series-analysis-i/</a:t>
            </a:r>
            <a:endParaRPr lang="zh-TW" altLang="en-US" sz="1400" dirty="0"/>
          </a:p>
        </p:txBody>
      </p:sp>
      <p:pic>
        <p:nvPicPr>
          <p:cNvPr id="6" name="內容版面配置區 5"/>
          <p:cNvPicPr>
            <a:picLocks noGrp="1" noChangeAspect="1"/>
          </p:cNvPicPr>
          <p:nvPr>
            <p:ph idx="1"/>
          </p:nvPr>
        </p:nvPicPr>
        <p:blipFill>
          <a:blip r:embed="rId2"/>
          <a:stretch>
            <a:fillRect/>
          </a:stretch>
        </p:blipFill>
        <p:spPr>
          <a:xfrm>
            <a:off x="1791855" y="1027907"/>
            <a:ext cx="6723495" cy="5813847"/>
          </a:xfrm>
          <a:prstGeom prst="rect">
            <a:avLst/>
          </a:prstGeom>
        </p:spPr>
      </p:pic>
    </p:spTree>
    <p:extLst>
      <p:ext uri="{BB962C8B-B14F-4D97-AF65-F5344CB8AC3E}">
        <p14:creationId xmlns:p14="http://schemas.microsoft.com/office/powerpoint/2010/main" val="884567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2"/>
          <a:stretch>
            <a:fillRect/>
          </a:stretch>
        </p:blipFill>
        <p:spPr>
          <a:xfrm>
            <a:off x="628650" y="2766957"/>
            <a:ext cx="7886700" cy="2468673"/>
          </a:xfrm>
          <a:prstGeom prst="rect">
            <a:avLst/>
          </a:prstGeom>
        </p:spPr>
      </p:pic>
      <p:sp>
        <p:nvSpPr>
          <p:cNvPr id="7" name="矩形 6"/>
          <p:cNvSpPr/>
          <p:nvPr/>
        </p:nvSpPr>
        <p:spPr>
          <a:xfrm>
            <a:off x="628649" y="5599653"/>
            <a:ext cx="6298623" cy="369332"/>
          </a:xfrm>
          <a:prstGeom prst="rect">
            <a:avLst/>
          </a:prstGeom>
        </p:spPr>
        <p:txBody>
          <a:bodyPr wrap="square">
            <a:spAutoFit/>
          </a:bodyPr>
          <a:lstStyle/>
          <a:p>
            <a:r>
              <a:rPr lang="en-US" altLang="zh-TW" dirty="0"/>
              <a:t>http://karpathy.github.io/2015/05/21/rnn-effectiveness/</a:t>
            </a:r>
            <a:endParaRPr lang="zh-TW" altLang="en-US" dirty="0"/>
          </a:p>
        </p:txBody>
      </p:sp>
    </p:spTree>
    <p:extLst>
      <p:ext uri="{BB962C8B-B14F-4D97-AF65-F5344CB8AC3E}">
        <p14:creationId xmlns:p14="http://schemas.microsoft.com/office/powerpoint/2010/main" val="9260372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8256732" cy="924791"/>
          </a:xfrm>
        </p:spPr>
        <p:txBody>
          <a:bodyPr>
            <a:normAutofit fontScale="90000"/>
          </a:bodyPr>
          <a:lstStyle/>
          <a:p>
            <a:r>
              <a:rPr lang="en-US" altLang="zh-TW" sz="2800" dirty="0"/>
              <a:t>An example RNN with 4-dimensional input and output layers, and a hidden layer of 3 units (neurons)</a:t>
            </a:r>
            <a:endParaRPr lang="zh-TW" altLang="en-US" sz="2800" dirty="0"/>
          </a:p>
        </p:txBody>
      </p:sp>
      <p:pic>
        <p:nvPicPr>
          <p:cNvPr id="4" name="內容版面配置區 3"/>
          <p:cNvPicPr>
            <a:picLocks noGrp="1" noChangeAspect="1"/>
          </p:cNvPicPr>
          <p:nvPr>
            <p:ph idx="1"/>
          </p:nvPr>
        </p:nvPicPr>
        <p:blipFill>
          <a:blip r:embed="rId2"/>
          <a:stretch>
            <a:fillRect/>
          </a:stretch>
        </p:blipFill>
        <p:spPr>
          <a:xfrm>
            <a:off x="1513609" y="1557771"/>
            <a:ext cx="5413664" cy="4351338"/>
          </a:xfrm>
          <a:prstGeom prst="rect">
            <a:avLst/>
          </a:prstGeom>
        </p:spPr>
      </p:pic>
      <p:sp>
        <p:nvSpPr>
          <p:cNvPr id="5" name="矩形 4"/>
          <p:cNvSpPr/>
          <p:nvPr/>
        </p:nvSpPr>
        <p:spPr>
          <a:xfrm>
            <a:off x="628650" y="6176963"/>
            <a:ext cx="6298623" cy="369332"/>
          </a:xfrm>
          <a:prstGeom prst="rect">
            <a:avLst/>
          </a:prstGeom>
        </p:spPr>
        <p:txBody>
          <a:bodyPr wrap="square">
            <a:spAutoFit/>
          </a:bodyPr>
          <a:lstStyle/>
          <a:p>
            <a:r>
              <a:rPr lang="en-US" altLang="zh-TW" dirty="0"/>
              <a:t>http://karpathy.github.io/2015/05/21/rnn-effectiveness/</a:t>
            </a:r>
            <a:endParaRPr lang="zh-TW" altLang="en-US" dirty="0"/>
          </a:p>
        </p:txBody>
      </p:sp>
    </p:spTree>
    <p:extLst>
      <p:ext uri="{BB962C8B-B14F-4D97-AF65-F5344CB8AC3E}">
        <p14:creationId xmlns:p14="http://schemas.microsoft.com/office/powerpoint/2010/main" val="3635834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img-blog.csdn.net/20170228153727815?watermark/2/text/aHR0cDovL2Jsb2cuY3Nkbi5uZXQvSmVycl9feQ==/font/5a6L5L2T/fontsize/400/fill/I0JBQkFCMA==/dissolve/70/gravity/SouthEa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714" y="2142835"/>
            <a:ext cx="2253366" cy="349812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302262" y="5183970"/>
            <a:ext cx="3315331" cy="369332"/>
          </a:xfrm>
          <a:prstGeom prst="rect">
            <a:avLst/>
          </a:prstGeom>
        </p:spPr>
        <p:txBody>
          <a:bodyPr wrap="none">
            <a:spAutoFit/>
          </a:bodyPr>
          <a:lstStyle/>
          <a:p>
            <a:r>
              <a:rPr lang="zh-TW" altLang="en-US" dirty="0"/>
              <a:t>輸入</a:t>
            </a:r>
            <a:r>
              <a:rPr lang="en-US" altLang="zh-TW" dirty="0"/>
              <a:t>$ </a:t>
            </a:r>
            <a:r>
              <a:rPr lang="en-US" altLang="zh-TW" dirty="0" err="1"/>
              <a:t>x_t</a:t>
            </a:r>
            <a:r>
              <a:rPr lang="en-US" altLang="zh-TW" dirty="0"/>
              <a:t> </a:t>
            </a:r>
            <a:r>
              <a:rPr lang="zh-TW" altLang="en-US" dirty="0"/>
              <a:t>（</a:t>
            </a:r>
            <a:r>
              <a:rPr lang="en-US" altLang="zh-TW" dirty="0"/>
              <a:t>t</a:t>
            </a:r>
            <a:r>
              <a:rPr lang="zh-TW" altLang="en-US" dirty="0"/>
              <a:t>時刻的特徵向量）</a:t>
            </a:r>
          </a:p>
        </p:txBody>
      </p:sp>
      <p:sp>
        <p:nvSpPr>
          <p:cNvPr id="5" name="矩形 4"/>
          <p:cNvSpPr/>
          <p:nvPr/>
        </p:nvSpPr>
        <p:spPr>
          <a:xfrm>
            <a:off x="3448289" y="2311461"/>
            <a:ext cx="2800767" cy="646331"/>
          </a:xfrm>
          <a:prstGeom prst="rect">
            <a:avLst/>
          </a:prstGeom>
        </p:spPr>
        <p:txBody>
          <a:bodyPr wrap="none">
            <a:spAutoFit/>
          </a:bodyPr>
          <a:lstStyle/>
          <a:p>
            <a:r>
              <a:rPr lang="zh-TW" altLang="en-US" dirty="0"/>
              <a:t>輸出一個結果 </a:t>
            </a:r>
            <a:r>
              <a:rPr lang="en-US" altLang="zh-TW" dirty="0" err="1"/>
              <a:t>h_t</a:t>
            </a:r>
            <a:r>
              <a:rPr lang="en-US" altLang="zh-TW" dirty="0"/>
              <a:t> $</a:t>
            </a:r>
          </a:p>
          <a:p>
            <a:r>
              <a:rPr lang="zh-TW" altLang="en-US" dirty="0"/>
              <a:t>（</a:t>
            </a:r>
            <a:r>
              <a:rPr lang="en-US" altLang="zh-TW" dirty="0"/>
              <a:t>t</a:t>
            </a:r>
            <a:r>
              <a:rPr lang="zh-TW" altLang="en-US" dirty="0"/>
              <a:t>時刻的狀態或者輸出）</a:t>
            </a:r>
          </a:p>
        </p:txBody>
      </p:sp>
      <p:sp>
        <p:nvSpPr>
          <p:cNvPr id="6" name="矩形 5"/>
          <p:cNvSpPr/>
          <p:nvPr/>
        </p:nvSpPr>
        <p:spPr>
          <a:xfrm>
            <a:off x="4170220" y="3340237"/>
            <a:ext cx="3911599" cy="646331"/>
          </a:xfrm>
          <a:prstGeom prst="rect">
            <a:avLst/>
          </a:prstGeom>
        </p:spPr>
        <p:txBody>
          <a:bodyPr wrap="square">
            <a:spAutoFit/>
          </a:bodyPr>
          <a:lstStyle/>
          <a:p>
            <a:r>
              <a:rPr lang="zh-CN" altLang="en-US" dirty="0"/>
              <a:t>網路中的迴圈結構使得某個時刻的狀態能夠傳到下一個時刻</a:t>
            </a:r>
            <a:endParaRPr lang="zh-TW" altLang="en-US" dirty="0"/>
          </a:p>
        </p:txBody>
      </p:sp>
      <p:sp>
        <p:nvSpPr>
          <p:cNvPr id="7" name="矩形 6"/>
          <p:cNvSpPr/>
          <p:nvPr/>
        </p:nvSpPr>
        <p:spPr>
          <a:xfrm>
            <a:off x="4170220" y="3986568"/>
            <a:ext cx="4572000" cy="646331"/>
          </a:xfrm>
          <a:prstGeom prst="rect">
            <a:avLst/>
          </a:prstGeom>
        </p:spPr>
        <p:txBody>
          <a:bodyPr>
            <a:spAutoFit/>
          </a:bodyPr>
          <a:lstStyle/>
          <a:p>
            <a:r>
              <a:rPr lang="en-US" altLang="zh-TW" dirty="0"/>
              <a:t>A loop allows information to be passed from one step of the network to the next</a:t>
            </a:r>
            <a:endParaRPr lang="zh-TW" altLang="en-US" dirty="0"/>
          </a:p>
        </p:txBody>
      </p:sp>
    </p:spTree>
    <p:extLst>
      <p:ext uri="{BB962C8B-B14F-4D97-AF65-F5344CB8AC3E}">
        <p14:creationId xmlns:p14="http://schemas.microsoft.com/office/powerpoint/2010/main" val="3308861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 unrolled recurrent neural network."/>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80473" y="2309399"/>
            <a:ext cx="7886700" cy="20722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80473" y="1055407"/>
            <a:ext cx="6848764" cy="646331"/>
          </a:xfrm>
          <a:prstGeom prst="rect">
            <a:avLst/>
          </a:prstGeom>
        </p:spPr>
        <p:txBody>
          <a:bodyPr wrap="square">
            <a:spAutoFit/>
          </a:bodyPr>
          <a:lstStyle/>
          <a:p>
            <a:r>
              <a:rPr lang="en-US" altLang="zh-TW" dirty="0"/>
              <a:t>A recurrent neural network can be thought of as multiple copies of the same network, each passing a message to a successor. </a:t>
            </a:r>
            <a:endParaRPr lang="zh-TW" altLang="en-US" dirty="0"/>
          </a:p>
        </p:txBody>
      </p:sp>
      <p:sp>
        <p:nvSpPr>
          <p:cNvPr id="6" name="矩形 5"/>
          <p:cNvSpPr/>
          <p:nvPr/>
        </p:nvSpPr>
        <p:spPr>
          <a:xfrm>
            <a:off x="655782" y="4851645"/>
            <a:ext cx="8136082" cy="1200329"/>
          </a:xfrm>
          <a:prstGeom prst="rect">
            <a:avLst/>
          </a:prstGeom>
        </p:spPr>
        <p:txBody>
          <a:bodyPr wrap="square">
            <a:spAutoFit/>
          </a:bodyPr>
          <a:lstStyle/>
          <a:p>
            <a:r>
              <a:rPr lang="en-US" altLang="zh-TW" dirty="0"/>
              <a:t>This chain-like nature reveals that recurrent neural networks are intimately related to sequences and lists. </a:t>
            </a:r>
          </a:p>
          <a:p>
            <a:endParaRPr lang="en-US" altLang="zh-TW" dirty="0"/>
          </a:p>
          <a:p>
            <a:r>
              <a:rPr lang="en-US" altLang="zh-TW" dirty="0"/>
              <a:t>They’re the natural architecture of neural network to use for such data.</a:t>
            </a:r>
            <a:endParaRPr lang="zh-TW" altLang="en-US" dirty="0"/>
          </a:p>
        </p:txBody>
      </p:sp>
    </p:spTree>
    <p:extLst>
      <p:ext uri="{BB962C8B-B14F-4D97-AF65-F5344CB8AC3E}">
        <p14:creationId xmlns:p14="http://schemas.microsoft.com/office/powerpoint/2010/main" val="2068848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762161"/>
          </a:xfrm>
        </p:spPr>
        <p:txBody>
          <a:bodyPr>
            <a:normAutofit/>
          </a:bodyPr>
          <a:lstStyle/>
          <a:p>
            <a:r>
              <a:rPr lang="en-US" altLang="zh-TW" sz="2400" b="1" dirty="0"/>
              <a:t>The Problem of Long-Term Dependencies</a:t>
            </a:r>
            <a:endParaRPr lang="zh-TW" altLang="en-US" sz="2400" dirty="0"/>
          </a:p>
        </p:txBody>
      </p:sp>
      <p:sp>
        <p:nvSpPr>
          <p:cNvPr id="4" name="矩形 3"/>
          <p:cNvSpPr/>
          <p:nvPr/>
        </p:nvSpPr>
        <p:spPr>
          <a:xfrm>
            <a:off x="1547664" y="1066618"/>
            <a:ext cx="2031325" cy="369332"/>
          </a:xfrm>
          <a:prstGeom prst="rect">
            <a:avLst/>
          </a:prstGeom>
        </p:spPr>
        <p:txBody>
          <a:bodyPr wrap="none">
            <a:spAutoFit/>
          </a:bodyPr>
          <a:lstStyle/>
          <a:p>
            <a:r>
              <a:rPr lang="zh-CN" altLang="en-US" b="1" dirty="0">
                <a:effectLst>
                  <a:outerShdw blurRad="38100" dist="38100" dir="2700000" algn="tl">
                    <a:srgbClr val="000000">
                      <a:alpha val="43137"/>
                    </a:srgbClr>
                  </a:outerShdw>
                </a:effectLst>
              </a:rPr>
              <a:t>長時期依賴</a:t>
            </a:r>
            <a:r>
              <a:rPr lang="zh-CN" altLang="en-US" dirty="0"/>
              <a:t>的問題</a:t>
            </a:r>
            <a:endParaRPr lang="zh-TW" altLang="en-US" dirty="0"/>
          </a:p>
        </p:txBody>
      </p:sp>
      <p:sp>
        <p:nvSpPr>
          <p:cNvPr id="5" name="矩形 4"/>
          <p:cNvSpPr/>
          <p:nvPr/>
        </p:nvSpPr>
        <p:spPr>
          <a:xfrm>
            <a:off x="460452" y="3091836"/>
            <a:ext cx="4908395" cy="707886"/>
          </a:xfrm>
          <a:prstGeom prst="rect">
            <a:avLst/>
          </a:prstGeom>
        </p:spPr>
        <p:txBody>
          <a:bodyPr wrap="none">
            <a:spAutoFit/>
          </a:bodyPr>
          <a:lstStyle/>
          <a:p>
            <a:r>
              <a:rPr lang="en-US" altLang="zh-TW" sz="4000" dirty="0"/>
              <a:t> the clouds are in the ?</a:t>
            </a:r>
            <a:endParaRPr lang="zh-TW" altLang="en-US" sz="4000" dirty="0"/>
          </a:p>
        </p:txBody>
      </p:sp>
      <p:sp>
        <p:nvSpPr>
          <p:cNvPr id="6" name="矩形 5"/>
          <p:cNvSpPr/>
          <p:nvPr/>
        </p:nvSpPr>
        <p:spPr>
          <a:xfrm>
            <a:off x="1804042" y="3799722"/>
            <a:ext cx="5336397" cy="707886"/>
          </a:xfrm>
          <a:prstGeom prst="rect">
            <a:avLst/>
          </a:prstGeom>
        </p:spPr>
        <p:txBody>
          <a:bodyPr wrap="none">
            <a:spAutoFit/>
          </a:bodyPr>
          <a:lstStyle/>
          <a:p>
            <a:r>
              <a:rPr lang="en-US" altLang="zh-TW" sz="4000" dirty="0"/>
              <a:t> the clouds are in the </a:t>
            </a:r>
            <a:r>
              <a:rPr lang="en-US" altLang="zh-TW" sz="4000" dirty="0">
                <a:solidFill>
                  <a:srgbClr val="FF0000"/>
                </a:solidFill>
              </a:rPr>
              <a:t>sky</a:t>
            </a:r>
            <a:endParaRPr lang="zh-TW" altLang="en-US" sz="4000" dirty="0">
              <a:solidFill>
                <a:srgbClr val="FF0000"/>
              </a:solidFill>
            </a:endParaRPr>
          </a:p>
        </p:txBody>
      </p:sp>
      <p:sp>
        <p:nvSpPr>
          <p:cNvPr id="3" name="矩形 2"/>
          <p:cNvSpPr/>
          <p:nvPr/>
        </p:nvSpPr>
        <p:spPr>
          <a:xfrm>
            <a:off x="1009714" y="5648299"/>
            <a:ext cx="7321485" cy="830997"/>
          </a:xfrm>
          <a:prstGeom prst="rect">
            <a:avLst/>
          </a:prstGeom>
        </p:spPr>
        <p:txBody>
          <a:bodyPr wrap="square">
            <a:spAutoFit/>
          </a:bodyPr>
          <a:lstStyle/>
          <a:p>
            <a:r>
              <a:rPr lang="zh-CN" altLang="en-US" sz="2400" dirty="0"/>
              <a:t>所要預測的內容和相關資訊之間的間隔很小，這種情況下 </a:t>
            </a:r>
            <a:r>
              <a:rPr lang="en-US" altLang="zh-CN" sz="2400" dirty="0"/>
              <a:t>RNNs </a:t>
            </a:r>
            <a:r>
              <a:rPr lang="zh-CN" altLang="en-US" sz="2400" dirty="0"/>
              <a:t>就能夠利用過去的資訊， 很容易的實現</a:t>
            </a:r>
            <a:endParaRPr lang="zh-TW" altLang="en-US" sz="2400" dirty="0"/>
          </a:p>
        </p:txBody>
      </p:sp>
      <p:sp>
        <p:nvSpPr>
          <p:cNvPr id="7" name="矩形 6"/>
          <p:cNvSpPr/>
          <p:nvPr/>
        </p:nvSpPr>
        <p:spPr>
          <a:xfrm>
            <a:off x="1009715" y="4507608"/>
            <a:ext cx="4572001" cy="646331"/>
          </a:xfrm>
          <a:prstGeom prst="rect">
            <a:avLst/>
          </a:prstGeom>
        </p:spPr>
        <p:txBody>
          <a:bodyPr>
            <a:spAutoFit/>
          </a:bodyPr>
          <a:lstStyle/>
          <a:p>
            <a:r>
              <a:rPr lang="zh-CN" altLang="en-US" dirty="0"/>
              <a:t>不需要更多的資訊，我們就能夠自然而然的想到下一個詞應該是“</a:t>
            </a:r>
            <a:r>
              <a:rPr lang="en-US" altLang="zh-CN" dirty="0"/>
              <a:t>sky”</a:t>
            </a:r>
            <a:r>
              <a:rPr lang="zh-CN" altLang="en-US" dirty="0"/>
              <a:t>。</a:t>
            </a:r>
            <a:endParaRPr lang="en-US" altLang="zh-CN" dirty="0"/>
          </a:p>
        </p:txBody>
      </p:sp>
      <p:pic>
        <p:nvPicPr>
          <p:cNvPr id="3074" name="Picture 2" descr="https://img-blog.csdn.net/20170228162312289?watermark/2/text/aHR0cDovL2Jsb2cuY3Nkbi5uZXQvSmVycl9feQ==/font/5a6L5L2T/fontsize/400/fill/I0JBQkFCMA==/dissolve/70/gravity/SouthEa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3884" y="1707677"/>
            <a:ext cx="3301466" cy="15217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628650" y="1683130"/>
            <a:ext cx="4572000" cy="646331"/>
          </a:xfrm>
          <a:prstGeom prst="rect">
            <a:avLst/>
          </a:prstGeom>
        </p:spPr>
        <p:txBody>
          <a:bodyPr>
            <a:spAutoFit/>
          </a:bodyPr>
          <a:lstStyle/>
          <a:p>
            <a:r>
              <a:rPr lang="en-US" altLang="zh-TW" dirty="0"/>
              <a:t>consider a language model trying to predict the next word based on the previous ones.</a:t>
            </a:r>
            <a:endParaRPr lang="zh-TW" altLang="en-US" dirty="0"/>
          </a:p>
        </p:txBody>
      </p:sp>
    </p:spTree>
    <p:extLst>
      <p:ext uri="{BB962C8B-B14F-4D97-AF65-F5344CB8AC3E}">
        <p14:creationId xmlns:p14="http://schemas.microsoft.com/office/powerpoint/2010/main" val="3133205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9803" y="675333"/>
            <a:ext cx="4288353" cy="707886"/>
          </a:xfrm>
          <a:prstGeom prst="rect">
            <a:avLst/>
          </a:prstGeom>
        </p:spPr>
        <p:txBody>
          <a:bodyPr wrap="none">
            <a:spAutoFit/>
          </a:bodyPr>
          <a:lstStyle/>
          <a:p>
            <a:r>
              <a:rPr lang="zh-CN" altLang="en-US" sz="4000" dirty="0"/>
              <a:t>長時期依賴的問題</a:t>
            </a:r>
            <a:endParaRPr lang="zh-TW" altLang="en-US" sz="4000" dirty="0"/>
          </a:p>
        </p:txBody>
      </p:sp>
      <p:pic>
        <p:nvPicPr>
          <p:cNvPr id="4098" name="Picture 2" descr="Neural networks struggle with long term dependenci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661" y="3515589"/>
            <a:ext cx="7257116" cy="249957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795660" y="6196941"/>
            <a:ext cx="7257116" cy="369332"/>
          </a:xfrm>
          <a:prstGeom prst="rect">
            <a:avLst/>
          </a:prstGeom>
        </p:spPr>
        <p:txBody>
          <a:bodyPr wrap="square">
            <a:spAutoFit/>
          </a:bodyPr>
          <a:lstStyle/>
          <a:p>
            <a:r>
              <a:rPr lang="zh-CN" altLang="en-US" dirty="0"/>
              <a:t>預測資訊和相關資訊間的間隔增大， </a:t>
            </a:r>
            <a:r>
              <a:rPr lang="en-US" altLang="zh-CN" dirty="0"/>
              <a:t>RNNs </a:t>
            </a:r>
            <a:r>
              <a:rPr lang="zh-CN" altLang="en-US" dirty="0"/>
              <a:t>很難去把它們關聯起來</a:t>
            </a:r>
            <a:endParaRPr lang="zh-TW" altLang="en-US" dirty="0"/>
          </a:p>
        </p:txBody>
      </p:sp>
      <p:sp>
        <p:nvSpPr>
          <p:cNvPr id="8" name="矩形 7"/>
          <p:cNvSpPr/>
          <p:nvPr/>
        </p:nvSpPr>
        <p:spPr>
          <a:xfrm>
            <a:off x="415636" y="1830177"/>
            <a:ext cx="8099714" cy="954107"/>
          </a:xfrm>
          <a:prstGeom prst="rect">
            <a:avLst/>
          </a:prstGeom>
        </p:spPr>
        <p:txBody>
          <a:bodyPr wrap="square">
            <a:spAutoFit/>
          </a:bodyPr>
          <a:lstStyle/>
          <a:p>
            <a:r>
              <a:rPr lang="zh-TW" altLang="en-US" sz="2800" dirty="0"/>
              <a:t>預測“</a:t>
            </a:r>
            <a:r>
              <a:rPr lang="en-US" altLang="zh-TW" sz="2800" dirty="0"/>
              <a:t>I grew up in France … (</a:t>
            </a:r>
            <a:r>
              <a:rPr lang="zh-TW" altLang="en-US" sz="2800" dirty="0"/>
              <a:t>此處省略</a:t>
            </a:r>
            <a:r>
              <a:rPr lang="en-US" altLang="zh-TW" sz="2800" dirty="0"/>
              <a:t>1</a:t>
            </a:r>
            <a:r>
              <a:rPr lang="zh-TW" altLang="en-US" sz="2800" dirty="0"/>
              <a:t>萬字</a:t>
            </a:r>
            <a:r>
              <a:rPr lang="en-US" altLang="zh-TW" sz="2800" dirty="0"/>
              <a:t>)… I speak ?”</a:t>
            </a:r>
          </a:p>
        </p:txBody>
      </p:sp>
      <p:sp>
        <p:nvSpPr>
          <p:cNvPr id="9" name="矩形 8"/>
          <p:cNvSpPr/>
          <p:nvPr/>
        </p:nvSpPr>
        <p:spPr>
          <a:xfrm>
            <a:off x="539553" y="2901482"/>
            <a:ext cx="6948554" cy="523220"/>
          </a:xfrm>
          <a:prstGeom prst="rect">
            <a:avLst/>
          </a:prstGeom>
        </p:spPr>
        <p:txBody>
          <a:bodyPr wrap="square">
            <a:spAutoFit/>
          </a:bodyPr>
          <a:lstStyle/>
          <a:p>
            <a:r>
              <a:rPr lang="en-US" altLang="zh-TW" sz="2800" dirty="0"/>
              <a:t>“I grew up in France… I speak fluent </a:t>
            </a:r>
            <a:r>
              <a:rPr lang="en-US" altLang="zh-TW" sz="2800" b="1" dirty="0">
                <a:solidFill>
                  <a:srgbClr val="FF0000"/>
                </a:solidFill>
                <a:effectLst>
                  <a:outerShdw blurRad="38100" dist="38100" dir="2700000" algn="tl">
                    <a:srgbClr val="000000">
                      <a:alpha val="43137"/>
                    </a:srgbClr>
                  </a:outerShdw>
                </a:effectLst>
              </a:rPr>
              <a:t>French</a:t>
            </a:r>
            <a:r>
              <a:rPr lang="en-US" altLang="zh-TW" sz="2800" dirty="0"/>
              <a:t>.”</a:t>
            </a:r>
            <a:endParaRPr lang="zh-TW" altLang="en-US" sz="2800" dirty="0"/>
          </a:p>
        </p:txBody>
      </p:sp>
    </p:spTree>
    <p:extLst>
      <p:ext uri="{BB962C8B-B14F-4D97-AF65-F5344CB8AC3E}">
        <p14:creationId xmlns:p14="http://schemas.microsoft.com/office/powerpoint/2010/main" val="2110316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mg-blog.csdn.net/20170723211420228?watermark/2/text/aHR0cDovL2Jsb2cuY3Nkbi5uZXQvbXBrX25vMQ==/font/5a6L5L2T/fontsize/400/fill/I0JBQkFCMA==/dissolve/70/gravity/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138" y="923131"/>
            <a:ext cx="6916780" cy="18184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tensorflownews.com/wp-content/uploads/2018/05/%E5%9B%BE%E4%BA%8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778" y="3975228"/>
            <a:ext cx="6667500" cy="249555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35183" y="136139"/>
            <a:ext cx="2531462" cy="707886"/>
          </a:xfrm>
          <a:prstGeom prst="rect">
            <a:avLst/>
          </a:prstGeom>
        </p:spPr>
        <p:txBody>
          <a:bodyPr wrap="none">
            <a:spAutoFit/>
          </a:bodyPr>
          <a:lstStyle/>
          <a:p>
            <a:r>
              <a:rPr lang="en-US" altLang="zh-TW" sz="4000" dirty="0" err="1"/>
              <a:t>SimpleRNN</a:t>
            </a:r>
            <a:endParaRPr lang="en-US" altLang="zh-TW" sz="4000" dirty="0"/>
          </a:p>
        </p:txBody>
      </p:sp>
      <p:sp>
        <p:nvSpPr>
          <p:cNvPr id="5" name="矩形 4"/>
          <p:cNvSpPr/>
          <p:nvPr/>
        </p:nvSpPr>
        <p:spPr>
          <a:xfrm>
            <a:off x="635183" y="2969478"/>
            <a:ext cx="8423563" cy="646331"/>
          </a:xfrm>
          <a:prstGeom prst="rect">
            <a:avLst/>
          </a:prstGeom>
        </p:spPr>
        <p:txBody>
          <a:bodyPr wrap="square">
            <a:spAutoFit/>
          </a:bodyPr>
          <a:lstStyle/>
          <a:p>
            <a:r>
              <a:rPr lang="zh-CN" altLang="en-US" dirty="0"/>
              <a:t>所有迴圈神經網路結構都是由完全相同結構的（神經網路）模組進行複製而成的。</a:t>
            </a:r>
            <a:endParaRPr lang="en-US" altLang="zh-CN" dirty="0"/>
          </a:p>
          <a:p>
            <a:r>
              <a:rPr lang="zh-CN" altLang="en-US" dirty="0"/>
              <a:t>在普通的</a:t>
            </a:r>
            <a:r>
              <a:rPr lang="en-US" altLang="zh-CN" dirty="0"/>
              <a:t>RNNs </a:t>
            </a:r>
            <a:r>
              <a:rPr lang="zh-CN" altLang="en-US" dirty="0"/>
              <a:t>中，這個模組結構非常簡單，比如僅是一個單一的 </a:t>
            </a:r>
            <a:r>
              <a:rPr lang="en-US" altLang="zh-CN" dirty="0" err="1"/>
              <a:t>tanh</a:t>
            </a:r>
            <a:r>
              <a:rPr lang="en-US" altLang="zh-CN" dirty="0"/>
              <a:t> </a:t>
            </a:r>
            <a:r>
              <a:rPr lang="zh-CN" altLang="en-US" dirty="0"/>
              <a:t>層</a:t>
            </a:r>
            <a:endParaRPr lang="zh-TW" altLang="en-US" dirty="0"/>
          </a:p>
        </p:txBody>
      </p:sp>
    </p:spTree>
    <p:extLst>
      <p:ext uri="{BB962C8B-B14F-4D97-AF65-F5344CB8AC3E}">
        <p14:creationId xmlns:p14="http://schemas.microsoft.com/office/powerpoint/2010/main" val="1662323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786534" y="528834"/>
            <a:ext cx="7202343" cy="5144531"/>
          </a:xfrm>
          <a:prstGeom prst="rect">
            <a:avLst/>
          </a:prstGeom>
        </p:spPr>
      </p:pic>
      <p:sp>
        <p:nvSpPr>
          <p:cNvPr id="5" name="矩形 4"/>
          <p:cNvSpPr/>
          <p:nvPr/>
        </p:nvSpPr>
        <p:spPr>
          <a:xfrm>
            <a:off x="863600" y="5854844"/>
            <a:ext cx="7651750" cy="369332"/>
          </a:xfrm>
          <a:prstGeom prst="rect">
            <a:avLst/>
          </a:prstGeom>
        </p:spPr>
        <p:txBody>
          <a:bodyPr wrap="square">
            <a:spAutoFit/>
          </a:bodyPr>
          <a:lstStyle/>
          <a:p>
            <a:r>
              <a:rPr lang="en-US" altLang="zh-TW" dirty="0"/>
              <a:t>https://www.deviantart.com/toxicpaprika/art/Short-term-memory-88267010</a:t>
            </a:r>
            <a:endParaRPr lang="zh-TW" altLang="en-US" dirty="0"/>
          </a:p>
        </p:txBody>
      </p:sp>
    </p:spTree>
    <p:extLst>
      <p:ext uri="{BB962C8B-B14F-4D97-AF65-F5344CB8AC3E}">
        <p14:creationId xmlns:p14="http://schemas.microsoft.com/office/powerpoint/2010/main" val="4247811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462395" y="2027786"/>
            <a:ext cx="7886700" cy="2985432"/>
          </a:xfrm>
          <a:prstGeom prst="rect">
            <a:avLst/>
          </a:prstGeom>
        </p:spPr>
      </p:pic>
      <p:sp>
        <p:nvSpPr>
          <p:cNvPr id="5" name="矩形 4"/>
          <p:cNvSpPr/>
          <p:nvPr/>
        </p:nvSpPr>
        <p:spPr>
          <a:xfrm>
            <a:off x="628650" y="5350316"/>
            <a:ext cx="7351568" cy="646331"/>
          </a:xfrm>
          <a:prstGeom prst="rect">
            <a:avLst/>
          </a:prstGeom>
        </p:spPr>
        <p:txBody>
          <a:bodyPr wrap="square">
            <a:spAutoFit/>
          </a:bodyPr>
          <a:lstStyle/>
          <a:p>
            <a:r>
              <a:rPr lang="zh-CN" altLang="en-US" dirty="0"/>
              <a:t>設計初衷是希望能夠解決神經網路中的長期依賴問題，讓記住長期資訊成為神經網路的預設行為，而不是需要很大力氣才能學會。</a:t>
            </a:r>
            <a:endParaRPr lang="zh-TW" altLang="en-US" dirty="0"/>
          </a:p>
        </p:txBody>
      </p:sp>
    </p:spTree>
    <p:extLst>
      <p:ext uri="{BB962C8B-B14F-4D97-AF65-F5344CB8AC3E}">
        <p14:creationId xmlns:p14="http://schemas.microsoft.com/office/powerpoint/2010/main" val="22786614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tensorflownews.com/wp-content/uploads/2018/05/%E5%9B%BE%E4%B8%8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0" y="1177109"/>
            <a:ext cx="8071093" cy="3032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tensorflownews.com/wp-content/uploads/2018/05/%E5%9B%BE%E5%9B%9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528" y="4435343"/>
            <a:ext cx="5623145" cy="105105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740460" y="6342740"/>
            <a:ext cx="6100119" cy="369332"/>
          </a:xfrm>
          <a:prstGeom prst="rect">
            <a:avLst/>
          </a:prstGeom>
        </p:spPr>
        <p:txBody>
          <a:bodyPr wrap="square">
            <a:spAutoFit/>
          </a:bodyPr>
          <a:lstStyle/>
          <a:p>
            <a:r>
              <a:rPr lang="en-US" altLang="zh-TW" dirty="0"/>
              <a:t>https://blog.csdn.net/fendouaini/article/details/80198994</a:t>
            </a:r>
            <a:endParaRPr lang="zh-TW" altLang="en-US" dirty="0"/>
          </a:p>
        </p:txBody>
      </p:sp>
      <p:sp>
        <p:nvSpPr>
          <p:cNvPr id="3" name="矩形 2"/>
          <p:cNvSpPr/>
          <p:nvPr/>
        </p:nvSpPr>
        <p:spPr>
          <a:xfrm>
            <a:off x="740460" y="303426"/>
            <a:ext cx="1889813" cy="1015663"/>
          </a:xfrm>
          <a:prstGeom prst="rect">
            <a:avLst/>
          </a:prstGeom>
        </p:spPr>
        <p:txBody>
          <a:bodyPr wrap="none">
            <a:spAutoFit/>
          </a:bodyPr>
          <a:lstStyle/>
          <a:p>
            <a:r>
              <a:rPr lang="en-US" altLang="zh-TW" sz="6000" dirty="0"/>
              <a:t>LSTM</a:t>
            </a:r>
            <a:endParaRPr lang="zh-TW" altLang="en-US" sz="6000" dirty="0"/>
          </a:p>
        </p:txBody>
      </p:sp>
      <p:sp>
        <p:nvSpPr>
          <p:cNvPr id="4" name="矩形 3"/>
          <p:cNvSpPr/>
          <p:nvPr/>
        </p:nvSpPr>
        <p:spPr>
          <a:xfrm>
            <a:off x="740460" y="5486399"/>
            <a:ext cx="6418221" cy="646331"/>
          </a:xfrm>
          <a:prstGeom prst="rect">
            <a:avLst/>
          </a:prstGeom>
        </p:spPr>
        <p:txBody>
          <a:bodyPr wrap="square">
            <a:spAutoFit/>
          </a:bodyPr>
          <a:lstStyle/>
          <a:p>
            <a:r>
              <a:rPr lang="en-US" altLang="zh-TW" dirty="0"/>
              <a:t>https://brohrer.mcknote.com/zh-Hant/how_machine_learning_works/how_rnns_lstm_work.html</a:t>
            </a:r>
            <a:endParaRPr lang="zh-TW" altLang="en-US" dirty="0"/>
          </a:p>
        </p:txBody>
      </p:sp>
      <p:sp>
        <p:nvSpPr>
          <p:cNvPr id="5" name="矩形 4"/>
          <p:cNvSpPr/>
          <p:nvPr/>
        </p:nvSpPr>
        <p:spPr>
          <a:xfrm>
            <a:off x="3246581" y="349592"/>
            <a:ext cx="5075383" cy="646331"/>
          </a:xfrm>
          <a:prstGeom prst="rect">
            <a:avLst/>
          </a:prstGeom>
        </p:spPr>
        <p:txBody>
          <a:bodyPr wrap="square">
            <a:spAutoFit/>
          </a:bodyPr>
          <a:lstStyle/>
          <a:p>
            <a:r>
              <a:rPr lang="en-US" altLang="zh-CN" dirty="0"/>
              <a:t>LSTMs </a:t>
            </a:r>
            <a:r>
              <a:rPr lang="zh-CN" altLang="en-US" dirty="0"/>
              <a:t>也有類似的結構</a:t>
            </a:r>
            <a:r>
              <a:rPr lang="en-US" altLang="zh-CN" dirty="0"/>
              <a:t>,</a:t>
            </a:r>
            <a:r>
              <a:rPr lang="zh-CN" altLang="en-US" dirty="0"/>
              <a:t>但是它們不再只是用一個單一的 </a:t>
            </a:r>
            <a:r>
              <a:rPr lang="en-US" altLang="zh-CN" dirty="0" err="1"/>
              <a:t>tanh</a:t>
            </a:r>
            <a:r>
              <a:rPr lang="en-US" altLang="zh-CN" dirty="0"/>
              <a:t> </a:t>
            </a:r>
            <a:r>
              <a:rPr lang="zh-CN" altLang="en-US" dirty="0"/>
              <a:t>層，而是用了四個相互作用的層</a:t>
            </a:r>
            <a:endParaRPr lang="zh-TW" altLang="en-US" dirty="0"/>
          </a:p>
        </p:txBody>
      </p:sp>
    </p:spTree>
    <p:extLst>
      <p:ext uri="{BB962C8B-B14F-4D97-AF65-F5344CB8AC3E}">
        <p14:creationId xmlns:p14="http://schemas.microsoft.com/office/powerpoint/2010/main" val="1383072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5674"/>
          </a:xfrm>
        </p:spPr>
        <p:txBody>
          <a:bodyPr>
            <a:normAutofit fontScale="90000"/>
          </a:bodyPr>
          <a:lstStyle/>
          <a:p>
            <a:r>
              <a:rPr lang="en-US" altLang="zh-TW" dirty="0"/>
              <a:t>Deep Time Series Classification</a:t>
            </a:r>
            <a:endParaRPr lang="zh-TW" altLang="en-US" dirty="0"/>
          </a:p>
        </p:txBody>
      </p:sp>
      <p:sp>
        <p:nvSpPr>
          <p:cNvPr id="3" name="內容版面配置區 2"/>
          <p:cNvSpPr>
            <a:spLocks noGrp="1"/>
          </p:cNvSpPr>
          <p:nvPr>
            <p:ph idx="1"/>
          </p:nvPr>
        </p:nvSpPr>
        <p:spPr/>
        <p:txBody>
          <a:bodyPr/>
          <a:lstStyle/>
          <a:p>
            <a:r>
              <a:rPr lang="zh-TW" altLang="en-US" dirty="0"/>
              <a:t>預測股票每日最高價</a:t>
            </a:r>
            <a:endParaRPr lang="en-US" altLang="zh-TW" dirty="0"/>
          </a:p>
          <a:p>
            <a:r>
              <a:rPr lang="zh-TW" altLang="en-US" dirty="0"/>
              <a:t>空氣污染預測</a:t>
            </a:r>
            <a:endParaRPr lang="en-US" altLang="zh-TW" dirty="0"/>
          </a:p>
          <a:p>
            <a:r>
              <a:rPr lang="zh-TW" altLang="en-US" dirty="0"/>
              <a:t>地震預測</a:t>
            </a:r>
            <a:endParaRPr lang="en-US" altLang="zh-TW" dirty="0"/>
          </a:p>
          <a:p>
            <a:r>
              <a:rPr lang="en-US" altLang="zh-TW" dirty="0"/>
              <a:t>PM2.5</a:t>
            </a:r>
            <a:r>
              <a:rPr lang="zh-TW" altLang="en-US" dirty="0"/>
              <a:t>預測</a:t>
            </a:r>
            <a:endParaRPr lang="en-US" altLang="zh-TW" dirty="0"/>
          </a:p>
          <a:p>
            <a:r>
              <a:rPr lang="en-US" altLang="zh-TW" dirty="0"/>
              <a:t>GDP</a:t>
            </a:r>
            <a:r>
              <a:rPr lang="zh-TW" altLang="en-US" dirty="0"/>
              <a:t>預測</a:t>
            </a:r>
            <a:endParaRPr lang="en-US" altLang="zh-TW" dirty="0"/>
          </a:p>
          <a:p>
            <a:r>
              <a:rPr lang="zh-TW" altLang="en-US" dirty="0"/>
              <a:t>人口數預測</a:t>
            </a:r>
            <a:endParaRPr lang="en-US" altLang="zh-TW" dirty="0"/>
          </a:p>
          <a:p>
            <a:endParaRPr lang="zh-TW" altLang="en-US" dirty="0"/>
          </a:p>
        </p:txBody>
      </p:sp>
    </p:spTree>
    <p:extLst>
      <p:ext uri="{BB962C8B-B14F-4D97-AF65-F5344CB8AC3E}">
        <p14:creationId xmlns:p14="http://schemas.microsoft.com/office/powerpoint/2010/main" val="26065335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192843"/>
            <a:ext cx="2336223" cy="1048038"/>
          </a:xfrm>
        </p:spPr>
        <p:txBody>
          <a:bodyPr>
            <a:normAutofit fontScale="90000"/>
          </a:bodyPr>
          <a:lstStyle/>
          <a:p>
            <a:r>
              <a:rPr lang="en-US" altLang="zh-TW" dirty="0"/>
              <a:t>cell state</a:t>
            </a:r>
            <a:endParaRPr lang="zh-TW" altLang="en-US" dirty="0"/>
          </a:p>
        </p:txBody>
      </p:sp>
      <p:pic>
        <p:nvPicPr>
          <p:cNvPr id="4" name="內容版面配置區 3"/>
          <p:cNvPicPr>
            <a:picLocks noGrp="1" noChangeAspect="1"/>
          </p:cNvPicPr>
          <p:nvPr>
            <p:ph idx="1"/>
          </p:nvPr>
        </p:nvPicPr>
        <p:blipFill rotWithShape="1">
          <a:blip r:embed="rId2"/>
          <a:srcRect l="23294" r="25995"/>
          <a:stretch/>
        </p:blipFill>
        <p:spPr>
          <a:xfrm>
            <a:off x="2428344" y="2520068"/>
            <a:ext cx="3999346" cy="2435979"/>
          </a:xfrm>
          <a:prstGeom prst="rect">
            <a:avLst/>
          </a:prstGeom>
        </p:spPr>
      </p:pic>
      <p:sp>
        <p:nvSpPr>
          <p:cNvPr id="5" name="矩形 4"/>
          <p:cNvSpPr/>
          <p:nvPr/>
        </p:nvSpPr>
        <p:spPr>
          <a:xfrm>
            <a:off x="522143" y="1063995"/>
            <a:ext cx="7702550" cy="1477328"/>
          </a:xfrm>
          <a:prstGeom prst="rect">
            <a:avLst/>
          </a:prstGeom>
        </p:spPr>
        <p:txBody>
          <a:bodyPr wrap="square">
            <a:spAutoFit/>
          </a:bodyPr>
          <a:lstStyle/>
          <a:p>
            <a:r>
              <a:rPr lang="en-US" altLang="zh-CN" dirty="0"/>
              <a:t>LSTMs </a:t>
            </a:r>
            <a:r>
              <a:rPr lang="zh-CN" altLang="en-US" dirty="0"/>
              <a:t>最關鍵的地方在於 </a:t>
            </a:r>
            <a:r>
              <a:rPr lang="en-US" altLang="zh-CN" dirty="0"/>
              <a:t>cell</a:t>
            </a:r>
            <a:r>
              <a:rPr lang="zh-CN" altLang="en-US" dirty="0"/>
              <a:t> 狀態 和 結構圖上面的那條橫穿的水平線。</a:t>
            </a:r>
          </a:p>
          <a:p>
            <a:endParaRPr lang="zh-CN" altLang="en-US" dirty="0"/>
          </a:p>
          <a:p>
            <a:r>
              <a:rPr lang="en-US" altLang="zh-CN" dirty="0"/>
              <a:t>cell </a:t>
            </a:r>
            <a:r>
              <a:rPr lang="zh-CN" altLang="en-US" dirty="0"/>
              <a:t>狀態的傳輸就像一條傳送帶，向量從整個 </a:t>
            </a:r>
            <a:r>
              <a:rPr lang="en-US" altLang="zh-CN" dirty="0"/>
              <a:t>cell </a:t>
            </a:r>
            <a:r>
              <a:rPr lang="zh-CN" altLang="en-US" dirty="0"/>
              <a:t>中穿過，只是做了少量的線性操作。這種結構能夠很輕鬆地實現資訊從整個 </a:t>
            </a:r>
            <a:r>
              <a:rPr lang="en-US" altLang="zh-CN" dirty="0"/>
              <a:t>cell </a:t>
            </a:r>
            <a:r>
              <a:rPr lang="zh-CN" altLang="en-US" dirty="0"/>
              <a:t>中穿過而不做改變。（這樣就可以實現長時期的記憶保留）</a:t>
            </a:r>
            <a:endParaRPr lang="zh-TW" altLang="en-US" dirty="0"/>
          </a:p>
        </p:txBody>
      </p:sp>
      <p:sp>
        <p:nvSpPr>
          <p:cNvPr id="6" name="矩形 5"/>
          <p:cNvSpPr/>
          <p:nvPr/>
        </p:nvSpPr>
        <p:spPr>
          <a:xfrm>
            <a:off x="854364" y="5038500"/>
            <a:ext cx="6553200" cy="646331"/>
          </a:xfrm>
          <a:prstGeom prst="rect">
            <a:avLst/>
          </a:prstGeom>
        </p:spPr>
        <p:txBody>
          <a:bodyPr wrap="square">
            <a:spAutoFit/>
          </a:bodyPr>
          <a:lstStyle/>
          <a:p>
            <a:r>
              <a:rPr lang="zh-TW" altLang="en-US" sz="3600" dirty="0"/>
              <a:t>使用</a:t>
            </a:r>
            <a:r>
              <a:rPr lang="en-US" altLang="zh-TW" sz="3600" dirty="0"/>
              <a:t>Gate</a:t>
            </a:r>
            <a:r>
              <a:rPr lang="zh-TW" altLang="en-US" sz="3600" dirty="0"/>
              <a:t>來</a:t>
            </a:r>
            <a:r>
              <a:rPr lang="zh-CN" altLang="en-US" sz="3600" dirty="0"/>
              <a:t>添加或者刪除資訊</a:t>
            </a:r>
            <a:endParaRPr lang="zh-TW" altLang="en-US" sz="3600" dirty="0"/>
          </a:p>
        </p:txBody>
      </p:sp>
      <p:sp>
        <p:nvSpPr>
          <p:cNvPr id="7" name="矩形 6"/>
          <p:cNvSpPr/>
          <p:nvPr/>
        </p:nvSpPr>
        <p:spPr>
          <a:xfrm>
            <a:off x="2987824" y="636576"/>
            <a:ext cx="2031325" cy="369332"/>
          </a:xfrm>
          <a:prstGeom prst="rect">
            <a:avLst/>
          </a:prstGeom>
        </p:spPr>
        <p:txBody>
          <a:bodyPr wrap="none">
            <a:spAutoFit/>
          </a:bodyPr>
          <a:lstStyle/>
          <a:p>
            <a:r>
              <a:rPr lang="zh-TW" altLang="en-US" b="1" dirty="0">
                <a:effectLst>
                  <a:outerShdw blurRad="38100" dist="38100" dir="2700000" algn="tl">
                    <a:srgbClr val="000000">
                      <a:alpha val="43137"/>
                    </a:srgbClr>
                  </a:outerShdw>
                </a:effectLst>
              </a:rPr>
              <a:t>長時期的記憶保留</a:t>
            </a:r>
          </a:p>
        </p:txBody>
      </p:sp>
      <p:sp>
        <p:nvSpPr>
          <p:cNvPr id="8" name="矩形 7"/>
          <p:cNvSpPr/>
          <p:nvPr/>
        </p:nvSpPr>
        <p:spPr>
          <a:xfrm>
            <a:off x="1089516" y="3097414"/>
            <a:ext cx="1338828" cy="369332"/>
          </a:xfrm>
          <a:prstGeom prst="rect">
            <a:avLst/>
          </a:prstGeom>
        </p:spPr>
        <p:txBody>
          <a:bodyPr wrap="none">
            <a:spAutoFit/>
          </a:bodyPr>
          <a:lstStyle/>
          <a:p>
            <a:r>
              <a:rPr lang="zh-TW" altLang="en-US" dirty="0"/>
              <a:t>傳送帶結構</a:t>
            </a:r>
          </a:p>
        </p:txBody>
      </p:sp>
      <p:sp>
        <p:nvSpPr>
          <p:cNvPr id="9" name="矩形 8"/>
          <p:cNvSpPr/>
          <p:nvPr/>
        </p:nvSpPr>
        <p:spPr>
          <a:xfrm>
            <a:off x="741506" y="5684831"/>
            <a:ext cx="7589693" cy="923330"/>
          </a:xfrm>
          <a:prstGeom prst="rect">
            <a:avLst/>
          </a:prstGeom>
        </p:spPr>
        <p:txBody>
          <a:bodyPr wrap="square">
            <a:spAutoFit/>
          </a:bodyPr>
          <a:lstStyle/>
          <a:p>
            <a:r>
              <a:rPr lang="zh-TW" altLang="en-US" dirty="0"/>
              <a:t>每個 </a:t>
            </a:r>
            <a:r>
              <a:rPr lang="en-US" altLang="zh-TW" dirty="0"/>
              <a:t>LSTM </a:t>
            </a:r>
            <a:r>
              <a:rPr lang="zh-TW" altLang="en-US" dirty="0"/>
              <a:t>有三個這樣的門結構，來實現保護和控制資訊。</a:t>
            </a:r>
            <a:endParaRPr lang="en-US" altLang="zh-TW" dirty="0"/>
          </a:p>
          <a:p>
            <a:r>
              <a:rPr lang="zh-TW" altLang="en-US" dirty="0"/>
              <a:t>（分別是 “</a:t>
            </a:r>
            <a:r>
              <a:rPr lang="en-US" altLang="zh-TW" dirty="0"/>
              <a:t>forget gate layer”, </a:t>
            </a:r>
            <a:r>
              <a:rPr lang="zh-TW" altLang="en-US" dirty="0"/>
              <a:t>遺忘門； “</a:t>
            </a:r>
            <a:r>
              <a:rPr lang="en-US" altLang="zh-TW" dirty="0"/>
              <a:t>input gate layer”</a:t>
            </a:r>
            <a:r>
              <a:rPr lang="zh-TW" altLang="en-US" dirty="0"/>
              <a:t>，傳入門； “</a:t>
            </a:r>
            <a:r>
              <a:rPr lang="en-US" altLang="zh-TW" dirty="0"/>
              <a:t>output gate layer”, </a:t>
            </a:r>
            <a:r>
              <a:rPr lang="zh-TW" altLang="en-US" dirty="0"/>
              <a:t>輸出門）</a:t>
            </a:r>
          </a:p>
        </p:txBody>
      </p:sp>
    </p:spTree>
    <p:extLst>
      <p:ext uri="{BB962C8B-B14F-4D97-AF65-F5344CB8AC3E}">
        <p14:creationId xmlns:p14="http://schemas.microsoft.com/office/powerpoint/2010/main" val="28840297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4621" y="725008"/>
            <a:ext cx="7886700" cy="591562"/>
          </a:xfrm>
        </p:spPr>
        <p:txBody>
          <a:bodyPr>
            <a:normAutofit fontScale="90000"/>
          </a:bodyPr>
          <a:lstStyle/>
          <a:p>
            <a:r>
              <a:rPr lang="zh-CN" altLang="en-US" sz="3600" dirty="0"/>
              <a:t>決定</a:t>
            </a:r>
            <a:r>
              <a:rPr lang="zh-TW" altLang="en-US" sz="3600" dirty="0"/>
              <a:t>要</a:t>
            </a:r>
            <a:r>
              <a:rPr lang="zh-CN" altLang="en-US" sz="3600" dirty="0"/>
              <a:t>讓那些資訊繼續通過這個 </a:t>
            </a:r>
            <a:r>
              <a:rPr lang="en-US" altLang="zh-CN" sz="3600" dirty="0"/>
              <a:t>cell</a:t>
            </a:r>
            <a:r>
              <a:rPr lang="en-US" altLang="zh-TW" sz="3600" dirty="0"/>
              <a:t>?</a:t>
            </a:r>
            <a:endParaRPr lang="zh-TW" altLang="en-US" sz="3600" dirty="0"/>
          </a:p>
        </p:txBody>
      </p:sp>
      <p:pic>
        <p:nvPicPr>
          <p:cNvPr id="5122" name="Picture 2" descr="https://img-blog.csdn.net/20170301112027436?watermark/2/text/aHR0cDovL2Jsb2cuY3Nkbi5uZXQvSmVycl9feQ==/font/5a6L5L2T/fontsize/400/fill/I0JBQkFCMA==/dissolve/70/gravity/SouthEas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3485" y="4048827"/>
            <a:ext cx="7886700" cy="243597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67544" y="229966"/>
            <a:ext cx="2838021" cy="461665"/>
          </a:xfrm>
          <a:prstGeom prst="rect">
            <a:avLst/>
          </a:prstGeom>
        </p:spPr>
        <p:txBody>
          <a:bodyPr wrap="none">
            <a:spAutoFit/>
          </a:bodyPr>
          <a:lstStyle/>
          <a:p>
            <a:r>
              <a:rPr lang="zh-TW" altLang="en-US" sz="2400" dirty="0"/>
              <a:t>遺忘門 </a:t>
            </a:r>
            <a:r>
              <a:rPr lang="en-US" altLang="zh-TW" sz="2400" dirty="0"/>
              <a:t>(forget gates)</a:t>
            </a:r>
            <a:endParaRPr lang="zh-TW" altLang="en-US" sz="2400" dirty="0"/>
          </a:p>
        </p:txBody>
      </p:sp>
      <p:sp>
        <p:nvSpPr>
          <p:cNvPr id="5" name="矩形 4"/>
          <p:cNvSpPr/>
          <p:nvPr/>
        </p:nvSpPr>
        <p:spPr>
          <a:xfrm>
            <a:off x="6179081" y="3613251"/>
            <a:ext cx="1662635" cy="369332"/>
          </a:xfrm>
          <a:prstGeom prst="rect">
            <a:avLst/>
          </a:prstGeom>
        </p:spPr>
        <p:txBody>
          <a:bodyPr wrap="none">
            <a:spAutoFit/>
          </a:bodyPr>
          <a:lstStyle/>
          <a:p>
            <a:r>
              <a:rPr lang="en-US" altLang="zh-TW" dirty="0"/>
              <a:t>sigmoid </a:t>
            </a:r>
            <a:r>
              <a:rPr lang="zh-TW" altLang="en-US" dirty="0"/>
              <a:t>神經層</a:t>
            </a:r>
          </a:p>
        </p:txBody>
      </p:sp>
      <p:sp>
        <p:nvSpPr>
          <p:cNvPr id="6" name="矩形 5"/>
          <p:cNvSpPr/>
          <p:nvPr/>
        </p:nvSpPr>
        <p:spPr>
          <a:xfrm>
            <a:off x="502794" y="1451138"/>
            <a:ext cx="3814041" cy="2308324"/>
          </a:xfrm>
          <a:prstGeom prst="rect">
            <a:avLst/>
          </a:prstGeom>
        </p:spPr>
        <p:txBody>
          <a:bodyPr wrap="square">
            <a:spAutoFit/>
          </a:bodyPr>
          <a:lstStyle/>
          <a:p>
            <a:r>
              <a:rPr lang="en-US" altLang="zh-TW" dirty="0"/>
              <a:t>sigmoid </a:t>
            </a:r>
            <a:r>
              <a:rPr lang="zh-TW" altLang="en-US" dirty="0"/>
              <a:t>神經層</a:t>
            </a:r>
          </a:p>
          <a:p>
            <a:r>
              <a:rPr lang="zh-CN" altLang="en-US" dirty="0"/>
              <a:t>輸出是一個數值都在 </a:t>
            </a:r>
            <a:r>
              <a:rPr lang="en-US" altLang="zh-CN" dirty="0"/>
              <a:t>0</a:t>
            </a:r>
            <a:r>
              <a:rPr lang="zh-CN" altLang="en-US" dirty="0"/>
              <a:t>，</a:t>
            </a:r>
            <a:r>
              <a:rPr lang="en-US" altLang="zh-CN" dirty="0"/>
              <a:t>1 </a:t>
            </a:r>
            <a:r>
              <a:rPr lang="zh-CN" altLang="en-US" dirty="0"/>
              <a:t>之間的向量（向量長度和 </a:t>
            </a:r>
            <a:r>
              <a:rPr lang="en-US" altLang="zh-CN" dirty="0"/>
              <a:t>cell </a:t>
            </a:r>
            <a:r>
              <a:rPr lang="zh-CN" altLang="en-US" dirty="0"/>
              <a:t>的狀態 </a:t>
            </a:r>
            <a:r>
              <a:rPr lang="en-US" altLang="zh-CN" dirty="0"/>
              <a:t>$ C_{t-1} $ </a:t>
            </a:r>
            <a:r>
              <a:rPr lang="zh-CN" altLang="en-US" dirty="0"/>
              <a:t>一樣），表示讓 </a:t>
            </a:r>
            <a:r>
              <a:rPr lang="en-US" altLang="zh-CN" dirty="0"/>
              <a:t>$C_{t-1} $ </a:t>
            </a:r>
            <a:r>
              <a:rPr lang="zh-CN" altLang="en-US" dirty="0"/>
              <a:t>的各部分資訊通過的比重。 </a:t>
            </a:r>
            <a:endParaRPr lang="en-US" altLang="zh-CN" dirty="0"/>
          </a:p>
          <a:p>
            <a:endParaRPr lang="en-US" altLang="zh-CN" dirty="0"/>
          </a:p>
          <a:p>
            <a:r>
              <a:rPr lang="en-US" altLang="zh-CN" dirty="0"/>
              <a:t>0 </a:t>
            </a:r>
            <a:r>
              <a:rPr lang="zh-CN" altLang="en-US" dirty="0"/>
              <a:t>表示“不讓任何資訊通過”，</a:t>
            </a:r>
            <a:endParaRPr lang="en-US" altLang="zh-CN" dirty="0"/>
          </a:p>
          <a:p>
            <a:r>
              <a:rPr lang="en-US" altLang="zh-CN" dirty="0"/>
              <a:t>1 </a:t>
            </a:r>
            <a:r>
              <a:rPr lang="zh-CN" altLang="en-US" dirty="0"/>
              <a:t>表示“讓所有資訊通過”。</a:t>
            </a:r>
            <a:endParaRPr lang="zh-TW" altLang="en-US" dirty="0"/>
          </a:p>
        </p:txBody>
      </p:sp>
      <p:pic>
        <p:nvPicPr>
          <p:cNvPr id="5124" name="Picture 4" descr="http://colah.github.io/posts/2015-08-Understanding-LSTMs/img/LSTM3-ga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355" y="2329017"/>
            <a:ext cx="1885950" cy="230505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5301533" y="1888715"/>
            <a:ext cx="3417730" cy="369332"/>
          </a:xfrm>
          <a:prstGeom prst="rect">
            <a:avLst/>
          </a:prstGeom>
        </p:spPr>
        <p:txBody>
          <a:bodyPr wrap="none">
            <a:spAutoFit/>
          </a:bodyPr>
          <a:lstStyle/>
          <a:p>
            <a:r>
              <a:rPr lang="en-US" altLang="zh-TW" dirty="0"/>
              <a:t>pointwise multiplication operation</a:t>
            </a:r>
            <a:endParaRPr lang="zh-TW" altLang="en-US" dirty="0"/>
          </a:p>
        </p:txBody>
      </p:sp>
    </p:spTree>
    <p:extLst>
      <p:ext uri="{BB962C8B-B14F-4D97-AF65-F5344CB8AC3E}">
        <p14:creationId xmlns:p14="http://schemas.microsoft.com/office/powerpoint/2010/main" val="20283715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7764" y="387381"/>
            <a:ext cx="3178049" cy="523220"/>
          </a:xfrm>
          <a:prstGeom prst="rect">
            <a:avLst/>
          </a:prstGeom>
        </p:spPr>
        <p:txBody>
          <a:bodyPr wrap="none">
            <a:spAutoFit/>
          </a:bodyPr>
          <a:lstStyle/>
          <a:p>
            <a:r>
              <a:rPr lang="zh-TW" altLang="en-US" sz="2800" dirty="0"/>
              <a:t>傳入門 </a:t>
            </a:r>
            <a:r>
              <a:rPr lang="en-US" altLang="zh-TW" sz="2800" dirty="0"/>
              <a:t>(input gates)</a:t>
            </a:r>
            <a:endParaRPr lang="zh-TW" altLang="en-US" sz="2800" dirty="0"/>
          </a:p>
        </p:txBody>
      </p:sp>
      <p:pic>
        <p:nvPicPr>
          <p:cNvPr id="7170" name="Picture 2" descr="https://img-blog.csdn.net/20170301115512234?watermark/2/text/aHR0cDovL2Jsb2cuY3Nkbi5uZXQvSmVycl9feQ==/font/5a6L5L2T/fontsize/400/fill/I0JBQkFCMA==/dissolve/70/gravity/SouthEa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35" y="3194841"/>
            <a:ext cx="8715510" cy="26919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27764" y="966141"/>
            <a:ext cx="3894015" cy="369332"/>
          </a:xfrm>
          <a:prstGeom prst="rect">
            <a:avLst/>
          </a:prstGeom>
        </p:spPr>
        <p:txBody>
          <a:bodyPr wrap="none">
            <a:spAutoFit/>
          </a:bodyPr>
          <a:lstStyle/>
          <a:p>
            <a:r>
              <a:rPr lang="zh-CN" altLang="en-US" dirty="0"/>
              <a:t>決定讓多少新的資訊加入到 </a:t>
            </a:r>
            <a:r>
              <a:rPr lang="en-US" altLang="zh-CN" dirty="0"/>
              <a:t>cell </a:t>
            </a:r>
            <a:r>
              <a:rPr lang="zh-CN" altLang="en-US" dirty="0"/>
              <a:t>狀態 </a:t>
            </a:r>
            <a:endParaRPr lang="zh-TW" altLang="en-US" dirty="0"/>
          </a:p>
        </p:txBody>
      </p:sp>
      <p:sp>
        <p:nvSpPr>
          <p:cNvPr id="5" name="矩形 4"/>
          <p:cNvSpPr/>
          <p:nvPr/>
        </p:nvSpPr>
        <p:spPr>
          <a:xfrm>
            <a:off x="738960" y="1480327"/>
            <a:ext cx="7832385" cy="1569660"/>
          </a:xfrm>
          <a:prstGeom prst="rect">
            <a:avLst/>
          </a:prstGeom>
        </p:spPr>
        <p:txBody>
          <a:bodyPr wrap="square">
            <a:spAutoFit/>
          </a:bodyPr>
          <a:lstStyle/>
          <a:p>
            <a:r>
              <a:rPr lang="en-US" altLang="zh-TW" sz="2400" dirty="0"/>
              <a:t>[1]a sigmoid layer called the “input gate layer” decides which values we’ll update. </a:t>
            </a:r>
          </a:p>
          <a:p>
            <a:r>
              <a:rPr lang="en-US" altLang="zh-TW" sz="2400" dirty="0"/>
              <a:t>[2]a </a:t>
            </a:r>
            <a:r>
              <a:rPr lang="en-US" altLang="zh-TW" sz="2400" dirty="0" err="1"/>
              <a:t>tanh</a:t>
            </a:r>
            <a:r>
              <a:rPr lang="en-US" altLang="zh-TW" sz="2400" dirty="0"/>
              <a:t> layer creates a vector of new candidate values, </a:t>
            </a:r>
            <a:r>
              <a:rPr lang="en-US" altLang="zh-TW" sz="2400" dirty="0" err="1"/>
              <a:t>C~t</a:t>
            </a:r>
            <a:r>
              <a:rPr lang="en-US" altLang="zh-TW" sz="2400" dirty="0"/>
              <a:t>, that could be added to the state</a:t>
            </a:r>
            <a:endParaRPr lang="zh-TW" altLang="en-US" sz="2400" dirty="0"/>
          </a:p>
        </p:txBody>
      </p:sp>
    </p:spTree>
    <p:extLst>
      <p:ext uri="{BB962C8B-B14F-4D97-AF65-F5344CB8AC3E}">
        <p14:creationId xmlns:p14="http://schemas.microsoft.com/office/powerpoint/2010/main" val="4177701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combine these two to create an update to the state</a:t>
            </a:r>
            <a:endParaRPr lang="zh-TW" altLang="en-US" dirty="0"/>
          </a:p>
        </p:txBody>
      </p:sp>
      <p:pic>
        <p:nvPicPr>
          <p:cNvPr id="6146" name="Picture 2" descr="http://colah.github.io/posts/2015-08-Understanding-LSTMs/img/LSTM3-focus-C.png"/>
          <p:cNvPicPr>
            <a:picLocks noChangeAspect="1" noChangeArrowheads="1"/>
          </p:cNvPicPr>
          <p:nvPr/>
        </p:nvPicPr>
        <p:blipFill rotWithShape="1">
          <a:blip r:embed="rId2">
            <a:extLst>
              <a:ext uri="{28A0092B-C50C-407E-A947-70E740481C1C}">
                <a14:useLocalDpi xmlns:a14="http://schemas.microsoft.com/office/drawing/2010/main" val="0"/>
              </a:ext>
            </a:extLst>
          </a:blip>
          <a:srcRect r="9788"/>
          <a:stretch/>
        </p:blipFill>
        <p:spPr bwMode="auto">
          <a:xfrm>
            <a:off x="859656" y="2565468"/>
            <a:ext cx="7613927" cy="2606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8284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2323" y="106508"/>
            <a:ext cx="2068368" cy="1325563"/>
          </a:xfrm>
        </p:spPr>
        <p:txBody>
          <a:bodyPr/>
          <a:lstStyle/>
          <a:p>
            <a:r>
              <a:rPr lang="zh-TW" altLang="en-US" dirty="0"/>
              <a:t>輸出門</a:t>
            </a:r>
          </a:p>
        </p:txBody>
      </p:sp>
      <p:pic>
        <p:nvPicPr>
          <p:cNvPr id="8194" name="Picture 2" descr="http://colah.github.io/posts/2015-08-Understanding-LSTMs/img/LSTM3-focus-o.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2395" y="3512976"/>
            <a:ext cx="7886700" cy="243597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42323" y="1062739"/>
            <a:ext cx="1800493" cy="369332"/>
          </a:xfrm>
          <a:prstGeom prst="rect">
            <a:avLst/>
          </a:prstGeom>
        </p:spPr>
        <p:txBody>
          <a:bodyPr wrap="none">
            <a:spAutoFit/>
          </a:bodyPr>
          <a:lstStyle/>
          <a:p>
            <a:r>
              <a:rPr lang="zh-CN" altLang="en-US" dirty="0"/>
              <a:t>決定輸出什麼值</a:t>
            </a:r>
            <a:endParaRPr lang="zh-TW" altLang="en-US" dirty="0"/>
          </a:p>
        </p:txBody>
      </p:sp>
      <p:sp>
        <p:nvSpPr>
          <p:cNvPr id="6" name="矩形 5"/>
          <p:cNvSpPr/>
          <p:nvPr/>
        </p:nvSpPr>
        <p:spPr>
          <a:xfrm>
            <a:off x="2609271" y="739573"/>
            <a:ext cx="5648037" cy="646331"/>
          </a:xfrm>
          <a:prstGeom prst="rect">
            <a:avLst/>
          </a:prstGeom>
        </p:spPr>
        <p:txBody>
          <a:bodyPr wrap="square">
            <a:spAutoFit/>
          </a:bodyPr>
          <a:lstStyle/>
          <a:p>
            <a:r>
              <a:rPr lang="en-US" altLang="zh-TW" dirty="0"/>
              <a:t>This output will be based on our cell state, but will be a filtered version</a:t>
            </a:r>
            <a:endParaRPr lang="zh-TW" altLang="en-US" dirty="0"/>
          </a:p>
        </p:txBody>
      </p:sp>
      <p:sp>
        <p:nvSpPr>
          <p:cNvPr id="7" name="矩形 6"/>
          <p:cNvSpPr/>
          <p:nvPr/>
        </p:nvSpPr>
        <p:spPr>
          <a:xfrm>
            <a:off x="496454" y="1646061"/>
            <a:ext cx="7818582" cy="1754326"/>
          </a:xfrm>
          <a:prstGeom prst="rect">
            <a:avLst/>
          </a:prstGeom>
        </p:spPr>
        <p:txBody>
          <a:bodyPr wrap="square">
            <a:spAutoFit/>
          </a:bodyPr>
          <a:lstStyle/>
          <a:p>
            <a:r>
              <a:rPr lang="en-US" altLang="zh-TW" dirty="0"/>
              <a:t>First, we run a sigmoid layer which decides what parts of the cell state we’re going to output. </a:t>
            </a:r>
          </a:p>
          <a:p>
            <a:endParaRPr lang="en-US" altLang="zh-TW" dirty="0"/>
          </a:p>
          <a:p>
            <a:r>
              <a:rPr lang="en-US" altLang="zh-TW" dirty="0"/>
              <a:t>Then, we put the cell state through </a:t>
            </a:r>
            <a:r>
              <a:rPr lang="en-US" altLang="zh-TW" dirty="0" err="1"/>
              <a:t>tanh</a:t>
            </a:r>
            <a:r>
              <a:rPr lang="en-US" altLang="zh-TW" dirty="0"/>
              <a:t> (to push the values to be between −1 and 1) and multiply it by the output of the sigmoid gate, so that we only output the parts we decided to.</a:t>
            </a:r>
            <a:endParaRPr lang="zh-TW" altLang="en-US" dirty="0"/>
          </a:p>
        </p:txBody>
      </p:sp>
    </p:spTree>
    <p:extLst>
      <p:ext uri="{BB962C8B-B14F-4D97-AF65-F5344CB8AC3E}">
        <p14:creationId xmlns:p14="http://schemas.microsoft.com/office/powerpoint/2010/main" val="22788442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img-blog.csdn.net/20170723220115935?watermark/2/text/aHR0cDovL2Jsb2cuY3Nkbi5uZXQvbXBrX25vMQ==/font/5a6L5L2T/fontsize/400/fill/I0JBQkFCMA==/dissolve/70/gravity/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748" y="1124744"/>
            <a:ext cx="5657850" cy="400050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331640" y="5733256"/>
            <a:ext cx="6577914" cy="369332"/>
          </a:xfrm>
          <a:prstGeom prst="rect">
            <a:avLst/>
          </a:prstGeom>
        </p:spPr>
        <p:txBody>
          <a:bodyPr wrap="square">
            <a:spAutoFit/>
          </a:bodyPr>
          <a:lstStyle/>
          <a:p>
            <a:r>
              <a:rPr lang="en-US" altLang="zh-TW" dirty="0"/>
              <a:t>https://blog.csdn.net/mpk_no1/article/details/72875185</a:t>
            </a:r>
            <a:endParaRPr lang="zh-TW" altLang="en-US" dirty="0"/>
          </a:p>
        </p:txBody>
      </p:sp>
      <p:sp>
        <p:nvSpPr>
          <p:cNvPr id="4" name="矩形 3"/>
          <p:cNvSpPr/>
          <p:nvPr/>
        </p:nvSpPr>
        <p:spPr>
          <a:xfrm>
            <a:off x="740460" y="303426"/>
            <a:ext cx="1582484" cy="1015663"/>
          </a:xfrm>
          <a:prstGeom prst="rect">
            <a:avLst/>
          </a:prstGeom>
        </p:spPr>
        <p:txBody>
          <a:bodyPr wrap="none">
            <a:spAutoFit/>
          </a:bodyPr>
          <a:lstStyle/>
          <a:p>
            <a:r>
              <a:rPr lang="en-US" altLang="zh-TW" sz="6000" dirty="0"/>
              <a:t>GRU</a:t>
            </a:r>
            <a:endParaRPr lang="zh-TW" altLang="en-US" sz="6000" dirty="0"/>
          </a:p>
        </p:txBody>
      </p:sp>
    </p:spTree>
    <p:extLst>
      <p:ext uri="{BB962C8B-B14F-4D97-AF65-F5344CB8AC3E}">
        <p14:creationId xmlns:p14="http://schemas.microsoft.com/office/powerpoint/2010/main" val="40399375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tensorflownews.com/wp-content/uploads/2018/05/%E5%9B%BE%E5%8D%81%E4%B8%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650" y="1525844"/>
            <a:ext cx="6368793" cy="418855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56877" y="385805"/>
            <a:ext cx="6687087" cy="707886"/>
          </a:xfrm>
          <a:prstGeom prst="rect">
            <a:avLst/>
          </a:prstGeom>
        </p:spPr>
        <p:txBody>
          <a:bodyPr wrap="none">
            <a:spAutoFit/>
          </a:bodyPr>
          <a:lstStyle/>
          <a:p>
            <a:r>
              <a:rPr lang="zh-TW" altLang="en-US" sz="4000" dirty="0"/>
              <a:t>雙向</a:t>
            </a:r>
            <a:r>
              <a:rPr lang="en-US" altLang="zh-TW" sz="4000" dirty="0"/>
              <a:t>LSTM(Bi-directional LSTM)</a:t>
            </a:r>
            <a:endParaRPr lang="zh-TW" altLang="en-US" sz="4000" dirty="0"/>
          </a:p>
        </p:txBody>
      </p:sp>
      <p:sp>
        <p:nvSpPr>
          <p:cNvPr id="3" name="矩形 2"/>
          <p:cNvSpPr/>
          <p:nvPr/>
        </p:nvSpPr>
        <p:spPr>
          <a:xfrm>
            <a:off x="638432" y="5972603"/>
            <a:ext cx="6091881" cy="369332"/>
          </a:xfrm>
          <a:prstGeom prst="rect">
            <a:avLst/>
          </a:prstGeom>
        </p:spPr>
        <p:txBody>
          <a:bodyPr wrap="square">
            <a:spAutoFit/>
          </a:bodyPr>
          <a:lstStyle/>
          <a:p>
            <a:r>
              <a:rPr lang="en-US" altLang="zh-TW" dirty="0"/>
              <a:t>https://blog.csdn.net/fendouaini/article/details/80198994</a:t>
            </a:r>
            <a:endParaRPr lang="zh-TW" altLang="en-US" dirty="0"/>
          </a:p>
        </p:txBody>
      </p:sp>
    </p:spTree>
    <p:extLst>
      <p:ext uri="{BB962C8B-B14F-4D97-AF65-F5344CB8AC3E}">
        <p14:creationId xmlns:p14="http://schemas.microsoft.com/office/powerpoint/2010/main" val="657073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3620077" cy="826365"/>
          </a:xfrm>
        </p:spPr>
        <p:txBody>
          <a:bodyPr/>
          <a:lstStyle/>
          <a:p>
            <a:r>
              <a:rPr lang="zh-TW" altLang="en-US" dirty="0"/>
              <a:t>空氣污染預測</a:t>
            </a:r>
          </a:p>
        </p:txBody>
      </p:sp>
      <p:pic>
        <p:nvPicPr>
          <p:cNvPr id="6" name="內容版面配置區 5"/>
          <p:cNvPicPr>
            <a:picLocks noGrp="1" noChangeAspect="1"/>
          </p:cNvPicPr>
          <p:nvPr>
            <p:ph idx="1"/>
          </p:nvPr>
        </p:nvPicPr>
        <p:blipFill>
          <a:blip r:embed="rId2"/>
          <a:stretch>
            <a:fillRect/>
          </a:stretch>
        </p:blipFill>
        <p:spPr>
          <a:xfrm>
            <a:off x="876780" y="1381493"/>
            <a:ext cx="5801784" cy="4351338"/>
          </a:xfrm>
          <a:prstGeom prst="rect">
            <a:avLst/>
          </a:prstGeom>
        </p:spPr>
      </p:pic>
      <p:sp>
        <p:nvSpPr>
          <p:cNvPr id="4" name="矩形 3"/>
          <p:cNvSpPr/>
          <p:nvPr/>
        </p:nvSpPr>
        <p:spPr>
          <a:xfrm>
            <a:off x="725055" y="1083072"/>
            <a:ext cx="7430654" cy="369332"/>
          </a:xfrm>
          <a:prstGeom prst="rect">
            <a:avLst/>
          </a:prstGeom>
        </p:spPr>
        <p:txBody>
          <a:bodyPr wrap="square">
            <a:spAutoFit/>
          </a:bodyPr>
          <a:lstStyle/>
          <a:p>
            <a:r>
              <a:rPr lang="en-US" altLang="zh-TW" dirty="0"/>
              <a:t>https://raw.githubusercontent.com/jbrownlee/Datasets/master/pollution.csv</a:t>
            </a:r>
            <a:endParaRPr lang="zh-TW" altLang="en-US" dirty="0"/>
          </a:p>
        </p:txBody>
      </p:sp>
      <p:sp>
        <p:nvSpPr>
          <p:cNvPr id="5" name="矩形 4"/>
          <p:cNvSpPr/>
          <p:nvPr/>
        </p:nvSpPr>
        <p:spPr>
          <a:xfrm>
            <a:off x="240145" y="5588122"/>
            <a:ext cx="3396058" cy="369332"/>
          </a:xfrm>
          <a:prstGeom prst="rect">
            <a:avLst/>
          </a:prstGeom>
        </p:spPr>
        <p:txBody>
          <a:bodyPr wrap="none">
            <a:spAutoFit/>
          </a:bodyPr>
          <a:lstStyle/>
          <a:p>
            <a:r>
              <a:rPr lang="en-US" altLang="zh-TW" dirty="0"/>
              <a:t>Multivariate LSTM Forecast Model</a:t>
            </a:r>
            <a:endParaRPr lang="zh-TW" altLang="en-US" dirty="0"/>
          </a:p>
        </p:txBody>
      </p:sp>
      <p:sp>
        <p:nvSpPr>
          <p:cNvPr id="7" name="矩形 6"/>
          <p:cNvSpPr/>
          <p:nvPr/>
        </p:nvSpPr>
        <p:spPr>
          <a:xfrm>
            <a:off x="240145" y="5849035"/>
            <a:ext cx="8543637" cy="369332"/>
          </a:xfrm>
          <a:prstGeom prst="rect">
            <a:avLst/>
          </a:prstGeom>
        </p:spPr>
        <p:txBody>
          <a:bodyPr wrap="square">
            <a:spAutoFit/>
          </a:bodyPr>
          <a:lstStyle/>
          <a:p>
            <a:r>
              <a:rPr lang="en-US" altLang="zh-TW" dirty="0"/>
              <a:t>https://machinelearningmastery.com/multivariate-time-series-forecasting-lstms-keras/</a:t>
            </a:r>
            <a:endParaRPr lang="zh-TW" altLang="en-US" dirty="0"/>
          </a:p>
        </p:txBody>
      </p:sp>
      <p:sp>
        <p:nvSpPr>
          <p:cNvPr id="8" name="矩形 7"/>
          <p:cNvSpPr/>
          <p:nvPr/>
        </p:nvSpPr>
        <p:spPr>
          <a:xfrm>
            <a:off x="240145" y="6334571"/>
            <a:ext cx="5869709" cy="369332"/>
          </a:xfrm>
          <a:prstGeom prst="rect">
            <a:avLst/>
          </a:prstGeom>
        </p:spPr>
        <p:txBody>
          <a:bodyPr wrap="square">
            <a:spAutoFit/>
          </a:bodyPr>
          <a:lstStyle/>
          <a:p>
            <a:r>
              <a:rPr lang="en-US" altLang="zh-TW" dirty="0"/>
              <a:t>https://www.itread01.com/content/1544492764.html</a:t>
            </a:r>
            <a:endParaRPr lang="zh-TW" altLang="en-US" dirty="0"/>
          </a:p>
        </p:txBody>
      </p:sp>
    </p:spTree>
    <p:extLst>
      <p:ext uri="{BB962C8B-B14F-4D97-AF65-F5344CB8AC3E}">
        <p14:creationId xmlns:p14="http://schemas.microsoft.com/office/powerpoint/2010/main" val="2628921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9637" y="3324096"/>
            <a:ext cx="6007542" cy="461665"/>
          </a:xfrm>
          <a:prstGeom prst="rect">
            <a:avLst/>
          </a:prstGeom>
        </p:spPr>
        <p:txBody>
          <a:bodyPr wrap="none">
            <a:spAutoFit/>
          </a:bodyPr>
          <a:lstStyle/>
          <a:p>
            <a:r>
              <a:rPr lang="en-US" altLang="zh-TW" sz="2400" dirty="0"/>
              <a:t>https://faridrashidi.github.io/kaggle-solutions/</a:t>
            </a:r>
            <a:endParaRPr lang="zh-TW" altLang="en-US" sz="2400" dirty="0"/>
          </a:p>
        </p:txBody>
      </p:sp>
      <p:pic>
        <p:nvPicPr>
          <p:cNvPr id="3" name="圖片 2"/>
          <p:cNvPicPr>
            <a:picLocks noChangeAspect="1"/>
          </p:cNvPicPr>
          <p:nvPr/>
        </p:nvPicPr>
        <p:blipFill>
          <a:blip r:embed="rId2"/>
          <a:stretch>
            <a:fillRect/>
          </a:stretch>
        </p:blipFill>
        <p:spPr>
          <a:xfrm>
            <a:off x="959637" y="3956217"/>
            <a:ext cx="7573527" cy="2278329"/>
          </a:xfrm>
          <a:prstGeom prst="rect">
            <a:avLst/>
          </a:prstGeom>
        </p:spPr>
      </p:pic>
      <p:sp>
        <p:nvSpPr>
          <p:cNvPr id="4" name="矩形 3"/>
          <p:cNvSpPr/>
          <p:nvPr/>
        </p:nvSpPr>
        <p:spPr>
          <a:xfrm>
            <a:off x="851649" y="233280"/>
            <a:ext cx="4474751" cy="584775"/>
          </a:xfrm>
          <a:prstGeom prst="rect">
            <a:avLst/>
          </a:prstGeom>
        </p:spPr>
        <p:txBody>
          <a:bodyPr wrap="none">
            <a:spAutoFit/>
          </a:bodyPr>
          <a:lstStyle/>
          <a:p>
            <a:r>
              <a:rPr lang="en-US" altLang="zh-TW" sz="3200" dirty="0"/>
              <a:t>https://www.kaggle.com/</a:t>
            </a:r>
            <a:endParaRPr lang="zh-TW" altLang="en-US" sz="3200" dirty="0"/>
          </a:p>
        </p:txBody>
      </p:sp>
      <p:pic>
        <p:nvPicPr>
          <p:cNvPr id="5" name="圖片 4"/>
          <p:cNvPicPr>
            <a:picLocks noChangeAspect="1"/>
          </p:cNvPicPr>
          <p:nvPr/>
        </p:nvPicPr>
        <p:blipFill rotWithShape="1">
          <a:blip r:embed="rId3"/>
          <a:srcRect b="25543"/>
          <a:stretch/>
        </p:blipFill>
        <p:spPr>
          <a:xfrm>
            <a:off x="1052708" y="818054"/>
            <a:ext cx="6627088" cy="2335585"/>
          </a:xfrm>
          <a:prstGeom prst="rect">
            <a:avLst/>
          </a:prstGeom>
        </p:spPr>
      </p:pic>
    </p:spTree>
    <p:extLst>
      <p:ext uri="{BB962C8B-B14F-4D97-AF65-F5344CB8AC3E}">
        <p14:creationId xmlns:p14="http://schemas.microsoft.com/office/powerpoint/2010/main" val="2061249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https://www.kaggle.com/c/career-con-2019</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712282" y="1964675"/>
            <a:ext cx="7947878" cy="2450307"/>
          </a:xfrm>
          <a:prstGeom prst="rect">
            <a:avLst/>
          </a:prstGeom>
        </p:spPr>
      </p:pic>
      <p:sp>
        <p:nvSpPr>
          <p:cNvPr id="7" name="矩形 6"/>
          <p:cNvSpPr/>
          <p:nvPr/>
        </p:nvSpPr>
        <p:spPr>
          <a:xfrm>
            <a:off x="712282" y="4990053"/>
            <a:ext cx="7563500" cy="369332"/>
          </a:xfrm>
          <a:prstGeom prst="rect">
            <a:avLst/>
          </a:prstGeom>
        </p:spPr>
        <p:txBody>
          <a:bodyPr wrap="square">
            <a:spAutoFit/>
          </a:bodyPr>
          <a:lstStyle/>
          <a:p>
            <a:r>
              <a:rPr lang="en-US" altLang="zh-TW" dirty="0"/>
              <a:t>https://www.kaggle.com/purplejester/pytorch-deep-time-series-classification</a:t>
            </a:r>
            <a:endParaRPr lang="zh-TW" altLang="en-US" dirty="0"/>
          </a:p>
        </p:txBody>
      </p:sp>
      <p:sp>
        <p:nvSpPr>
          <p:cNvPr id="8" name="矩形 7"/>
          <p:cNvSpPr/>
          <p:nvPr/>
        </p:nvSpPr>
        <p:spPr>
          <a:xfrm>
            <a:off x="712282" y="5435754"/>
            <a:ext cx="7947878" cy="369332"/>
          </a:xfrm>
          <a:prstGeom prst="rect">
            <a:avLst/>
          </a:prstGeom>
        </p:spPr>
        <p:txBody>
          <a:bodyPr wrap="square">
            <a:spAutoFit/>
          </a:bodyPr>
          <a:lstStyle/>
          <a:p>
            <a:r>
              <a:rPr lang="en-US" altLang="zh-TW" dirty="0"/>
              <a:t>https://github.com/ammar1y/My-Solution-to-Help-Navigate-Robots-Competition</a:t>
            </a:r>
            <a:endParaRPr lang="zh-TW" altLang="en-US" dirty="0"/>
          </a:p>
        </p:txBody>
      </p:sp>
      <p:sp>
        <p:nvSpPr>
          <p:cNvPr id="9" name="矩形 8"/>
          <p:cNvSpPr/>
          <p:nvPr/>
        </p:nvSpPr>
        <p:spPr>
          <a:xfrm>
            <a:off x="712281" y="6056991"/>
            <a:ext cx="5198991" cy="369332"/>
          </a:xfrm>
          <a:prstGeom prst="rect">
            <a:avLst/>
          </a:prstGeom>
        </p:spPr>
        <p:txBody>
          <a:bodyPr wrap="square">
            <a:spAutoFit/>
          </a:bodyPr>
          <a:lstStyle/>
          <a:p>
            <a:r>
              <a:rPr lang="en-US" altLang="zh-TW" dirty="0"/>
              <a:t>https://www.youtube.com/watch?v=ageh45rxyXU</a:t>
            </a:r>
            <a:endParaRPr lang="zh-TW" altLang="en-US" dirty="0"/>
          </a:p>
        </p:txBody>
      </p:sp>
    </p:spTree>
    <p:extLst>
      <p:ext uri="{BB962C8B-B14F-4D97-AF65-F5344CB8AC3E}">
        <p14:creationId xmlns:p14="http://schemas.microsoft.com/office/powerpoint/2010/main" val="999736171"/>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11546</TotalTime>
  <Words>3334</Words>
  <Application>Microsoft Office PowerPoint</Application>
  <PresentationFormat>如螢幕大小 (4:3)</PresentationFormat>
  <Paragraphs>325</Paragraphs>
  <Slides>66</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66</vt:i4>
      </vt:variant>
    </vt:vector>
  </HeadingPairs>
  <TitlesOfParts>
    <vt:vector size="71" baseType="lpstr">
      <vt:lpstr>微軟正黑體</vt:lpstr>
      <vt:lpstr>Arial</vt:lpstr>
      <vt:lpstr>Arial Black</vt:lpstr>
      <vt:lpstr>Calibri</vt:lpstr>
      <vt:lpstr>Office 佈景主題</vt:lpstr>
      <vt:lpstr>遞歸神經網絡 Recurrent Neural Network</vt:lpstr>
      <vt:lpstr>aGENDA</vt:lpstr>
      <vt:lpstr>PowerPoint 簡報</vt:lpstr>
      <vt:lpstr>Time Series</vt:lpstr>
      <vt:lpstr>https://ocw.mit.edu/courses/mathematics/18-s096-topics-in-mathematics-with-applications-in-finance-fall-2013/video-lectures/lecture-8-time-series-analysis-i/</vt:lpstr>
      <vt:lpstr>Deep Time Series Classification</vt:lpstr>
      <vt:lpstr>空氣污染預測</vt:lpstr>
      <vt:lpstr>PowerPoint 簡報</vt:lpstr>
      <vt:lpstr>https://www.kaggle.com/c/career-con-2019</vt:lpstr>
      <vt:lpstr>Kaggle Earthquake Prediction Challenge</vt:lpstr>
      <vt:lpstr>PowerPoint 簡報</vt:lpstr>
      <vt:lpstr>PowerPoint 簡報</vt:lpstr>
      <vt:lpstr>PowerPoint 簡報</vt:lpstr>
      <vt:lpstr>PowerPoint 簡報</vt:lpstr>
      <vt:lpstr>PowerPoint 簡報</vt:lpstr>
      <vt:lpstr>PowerPoint 簡報</vt:lpstr>
      <vt:lpstr>PowerPoint 簡報</vt:lpstr>
      <vt:lpstr>NLP Natural Language Processing 自然語言處理</vt:lpstr>
      <vt:lpstr>PowerPoint 簡報</vt:lpstr>
      <vt:lpstr>PowerPoint 簡報</vt:lpstr>
      <vt:lpstr>PowerPoint 簡報</vt:lpstr>
      <vt:lpstr>NLP應用</vt:lpstr>
      <vt:lpstr>PowerPoint 簡報</vt:lpstr>
      <vt:lpstr>Chinese Word Segmentation中文分詞</vt:lpstr>
      <vt:lpstr>Chinese Word Segmentation中文分詞</vt:lpstr>
      <vt:lpstr>PowerPoint 簡報</vt:lpstr>
      <vt:lpstr>PowerPoint 簡報</vt:lpstr>
      <vt:lpstr>詞性標註Part-of-speech tagging</vt:lpstr>
      <vt:lpstr>詞性標註Part-of-speech tagging</vt:lpstr>
      <vt:lpstr>PowerPoint 簡報</vt:lpstr>
      <vt:lpstr>PowerPoint 簡報</vt:lpstr>
      <vt:lpstr>PowerPoint 簡報</vt:lpstr>
      <vt:lpstr>PowerPoint 簡報</vt:lpstr>
      <vt:lpstr>PowerPoint 簡報</vt:lpstr>
      <vt:lpstr>命名實體識別(Named Entity Recognition, NER)</vt:lpstr>
      <vt:lpstr>PowerPoint 簡報</vt:lpstr>
      <vt:lpstr>text classification  文本分類</vt:lpstr>
      <vt:lpstr>PowerPoint 簡報</vt:lpstr>
      <vt:lpstr>PowerPoint 簡報</vt:lpstr>
      <vt:lpstr>PowerPoint 簡報</vt:lpstr>
      <vt:lpstr>PowerPoint 簡報</vt:lpstr>
      <vt:lpstr>PowerPoint 簡報</vt:lpstr>
      <vt:lpstr>Seq2Seq(2014)</vt:lpstr>
      <vt:lpstr>Sequence to Sequence  是由 Encoder 與 Decoder 兩個 RNN 構成</vt:lpstr>
      <vt:lpstr>PowerPoint 簡報</vt:lpstr>
      <vt:lpstr>PowerPoint 簡報</vt:lpstr>
      <vt:lpstr>PowerPoint 簡報</vt:lpstr>
      <vt:lpstr>PowerPoint 簡報</vt:lpstr>
      <vt:lpstr>PowerPoint 簡報</vt:lpstr>
      <vt:lpstr>PowerPoint 簡報</vt:lpstr>
      <vt:lpstr>An example RNN with 4-dimensional input and output layers, and a hidden layer of 3 units (neurons)</vt:lpstr>
      <vt:lpstr>PowerPoint 簡報</vt:lpstr>
      <vt:lpstr>PowerPoint 簡報</vt:lpstr>
      <vt:lpstr>The Problem of Long-Term Dependencies</vt:lpstr>
      <vt:lpstr>PowerPoint 簡報</vt:lpstr>
      <vt:lpstr>PowerPoint 簡報</vt:lpstr>
      <vt:lpstr>PowerPoint 簡報</vt:lpstr>
      <vt:lpstr>PowerPoint 簡報</vt:lpstr>
      <vt:lpstr>PowerPoint 簡報</vt:lpstr>
      <vt:lpstr>cell state</vt:lpstr>
      <vt:lpstr>決定要讓那些資訊繼續通過這個 cell?</vt:lpstr>
      <vt:lpstr>PowerPoint 簡報</vt:lpstr>
      <vt:lpstr>combine these two to create an update to the state</vt:lpstr>
      <vt:lpstr>輸出門</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108年度委外人才培訓 專案計畫書</dc:title>
  <dc:creator>TB</dc:creator>
  <cp:lastModifiedBy>KSUEDU</cp:lastModifiedBy>
  <cp:revision>137</cp:revision>
  <dcterms:created xsi:type="dcterms:W3CDTF">2019-02-25T12:54:48Z</dcterms:created>
  <dcterms:modified xsi:type="dcterms:W3CDTF">2025-05-06T08:16:20Z</dcterms:modified>
</cp:coreProperties>
</file>